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720" r:id="rId3"/>
    <p:sldMasterId id="2147483721" r:id="rId4"/>
    <p:sldMasterId id="214748372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y="5143500" cx="9144000"/>
  <p:notesSz cx="6858000" cy="9144000"/>
  <p:embeddedFontLst>
    <p:embeddedFont>
      <p:font typeface="Roboto"/>
      <p:regular r:id="rId66"/>
      <p:bold r:id="rId67"/>
      <p:italic r:id="rId68"/>
      <p:boldItalic r:id="rId69"/>
    </p:embeddedFont>
    <p:embeddedFont>
      <p:font typeface="Quattrocento Sans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QuattrocentoSans-boldItalic.fntdata"/><Relationship Id="rId72" Type="http://schemas.openxmlformats.org/officeDocument/2006/relationships/font" Target="fonts/QuattrocentoSans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QuattrocentoSans-bold.fntdata"/><Relationship Id="rId70" Type="http://schemas.openxmlformats.org/officeDocument/2006/relationships/font" Target="fonts/QuattrocentoSans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Roboto-regular.fntdata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Roboto-italic.fntdata"/><Relationship Id="rId23" Type="http://schemas.openxmlformats.org/officeDocument/2006/relationships/slide" Target="slides/slide17.xml"/><Relationship Id="rId67" Type="http://schemas.openxmlformats.org/officeDocument/2006/relationships/font" Target="fonts/Roboto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Shape 5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Shape 6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Shape 6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Shape 6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Shape 7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Shape 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Shape 7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Shape 7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Shape 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Shape 8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Shape 8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Shape 8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Shape 8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Shape 8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Shape 9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Shape 9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Shape 9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Shape 9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Shape 9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Shape 9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Shape 9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Shape 9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hape 9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Shape 9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Shape 10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Shape 10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Shape 10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Shape 10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Shape 10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Shape 10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Shape 10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Shape 10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8" name="Shape 11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5" name="Shape 11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Shape 114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7" name="Shape 11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Shape 115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7" name="Shape 11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9" name="Shape 11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Shape 1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Shape 1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Shape 1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Shape 1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Shape 1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Shape 1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Shape 1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Shape 1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Shape 1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Shape 1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Shape 1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Shape 1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Shape 1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Shape 1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Shape 1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Shape 1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Shape 1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Shape 1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Shape 1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Shape 1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Shape 1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Shape 1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Shape 1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Shape 1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Shape 1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Shape 1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0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0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0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Relationship Id="rId3" Type="http://schemas.openxmlformats.org/officeDocument/2006/relationships/image" Target="../media/image0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3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3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2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2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07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2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2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2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3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3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3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4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rgbClr val="0143A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0" y="1660060"/>
            <a:ext cx="9143999" cy="348342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/>
          <p:nvPr>
            <p:ph type="ctrTitle"/>
          </p:nvPr>
        </p:nvSpPr>
        <p:spPr>
          <a:xfrm>
            <a:off x="685800" y="2857139"/>
            <a:ext cx="7772400" cy="85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b="0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685800" y="3811818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rgbClr val="FFFFFF"/>
              </a:buClr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4" name="Shape 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700" y="954673"/>
            <a:ext cx="175260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 1 1 1 1">
    <p:bg>
      <p:bgPr>
        <a:solidFill>
          <a:srgbClr val="FFA000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8" name="Shape 78"/>
          <p:cNvSpPr txBox="1"/>
          <p:nvPr>
            <p:ph idx="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9" name="Shape 79"/>
          <p:cNvSpPr txBox="1"/>
          <p:nvPr>
            <p:ph type="ctrTitle"/>
          </p:nvPr>
        </p:nvSpPr>
        <p:spPr>
          <a:xfrm>
            <a:off x="609600" y="658926"/>
            <a:ext cx="6754800" cy="758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Roboto"/>
              <a:defRPr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80" name="Shape 80"/>
          <p:cNvSpPr txBox="1"/>
          <p:nvPr>
            <p:ph idx="1" type="subTitle"/>
          </p:nvPr>
        </p:nvSpPr>
        <p:spPr>
          <a:xfrm>
            <a:off x="668147" y="1382245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81" name="Shape 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03767" y="538275"/>
            <a:ext cx="161925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0" y="1660060"/>
            <a:ext cx="9143999" cy="3483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00" cy="759000"/>
          </a:xfrm>
          <a:prstGeom prst="rect">
            <a:avLst/>
          </a:prstGeom>
          <a:solidFill>
            <a:srgbClr val="0143A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 txBox="1"/>
          <p:nvPr>
            <p:ph type="title"/>
          </p:nvPr>
        </p:nvSpPr>
        <p:spPr>
          <a:xfrm>
            <a:off x="767875" y="0"/>
            <a:ext cx="7971900" cy="759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b="0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8" name="Shape 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5200" y="125000"/>
            <a:ext cx="505599" cy="52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bg>
      <p:bgPr>
        <a:solidFill>
          <a:srgbClr val="B7B7B7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de Slide">
    <p:bg>
      <p:bgPr>
        <a:solidFill>
          <a:srgbClr val="263238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457200" y="1157025"/>
            <a:ext cx="8407500" cy="85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buNone/>
              <a:defRPr b="0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2" type="title"/>
          </p:nvPr>
        </p:nvSpPr>
        <p:spPr>
          <a:xfrm>
            <a:off x="457200" y="1924850"/>
            <a:ext cx="8407500" cy="85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buNone/>
              <a:defRPr b="0" sz="1800">
                <a:solidFill>
                  <a:srgbClr val="00E676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buNone/>
              <a:defRPr>
                <a:solidFill>
                  <a:srgbClr val="76FF03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buNone/>
              <a:defRPr>
                <a:solidFill>
                  <a:srgbClr val="76FF03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buNone/>
              <a:defRPr>
                <a:solidFill>
                  <a:srgbClr val="76FF03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buNone/>
              <a:defRPr>
                <a:solidFill>
                  <a:srgbClr val="76FF03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buNone/>
              <a:defRPr>
                <a:solidFill>
                  <a:srgbClr val="76FF03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buNone/>
              <a:defRPr>
                <a:solidFill>
                  <a:srgbClr val="76FF03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buNone/>
              <a:defRPr>
                <a:solidFill>
                  <a:srgbClr val="76FF03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buNone/>
              <a:defRPr>
                <a:solidFill>
                  <a:srgbClr val="76FF03"/>
                </a:solidFill>
              </a:defRPr>
            </a:lvl9pPr>
          </a:lstStyle>
          <a:p/>
        </p:txBody>
      </p:sp>
      <p:sp>
        <p:nvSpPr>
          <p:cNvPr id="98" name="Shape 98"/>
          <p:cNvSpPr txBox="1"/>
          <p:nvPr/>
        </p:nvSpPr>
        <p:spPr>
          <a:xfrm>
            <a:off x="96000" y="113425"/>
            <a:ext cx="50256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rPr>
              <a:t>CODE EXAMPLE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100" y="4940525"/>
            <a:ext cx="996150" cy="1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7" name="Shape 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412" y="184775"/>
            <a:ext cx="409700" cy="43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None/>
              <a:defRPr b="0" sz="24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None/>
              <a:defRPr sz="24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None/>
              <a:defRPr sz="24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None/>
              <a:defRPr sz="24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None/>
              <a:defRPr sz="24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None/>
              <a:defRPr sz="24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None/>
              <a:defRPr sz="24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None/>
              <a:defRPr sz="24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None/>
              <a:defRPr sz="24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Shape 109"/>
          <p:cNvCxnSpPr/>
          <p:nvPr/>
        </p:nvCxnSpPr>
        <p:spPr>
          <a:xfrm>
            <a:off x="120425" y="751125"/>
            <a:ext cx="8817300" cy="0"/>
          </a:xfrm>
          <a:prstGeom prst="straightConnector1">
            <a:avLst/>
          </a:prstGeom>
          <a:noFill/>
          <a:ln cap="flat" cmpd="sng" w="9525">
            <a:solidFill>
              <a:srgbClr val="F0F2F4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 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>
            <a:off x="4572000" y="50"/>
            <a:ext cx="4572000" cy="51435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 txBox="1"/>
          <p:nvPr>
            <p:ph type="title"/>
          </p:nvPr>
        </p:nvSpPr>
        <p:spPr>
          <a:xfrm>
            <a:off x="265500" y="13093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13" name="Shape 113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15" name="Shape 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3425" y="4927200"/>
            <a:ext cx="996150" cy="1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rgbClr val="0097A7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  <p:pic>
        <p:nvPicPr>
          <p:cNvPr id="119" name="Shape 1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100" y="4940525"/>
            <a:ext cx="996150" cy="1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">
    <p:bg>
      <p:bgPr>
        <a:solidFill>
          <a:srgbClr val="0143A3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" name="Shape 17"/>
          <p:cNvSpPr/>
          <p:nvPr/>
        </p:nvSpPr>
        <p:spPr>
          <a:xfrm>
            <a:off x="0" y="0"/>
            <a:ext cx="9144000" cy="7590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" name="Shape 18"/>
          <p:cNvSpPr txBox="1"/>
          <p:nvPr>
            <p:ph idx="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9" name="Shape 19"/>
          <p:cNvPicPr preferRelativeResize="0"/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0" y="1660060"/>
            <a:ext cx="9143999" cy="348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12" y="4035902"/>
            <a:ext cx="760012" cy="7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/>
          <p:nvPr>
            <p:ph type="ctrTitle"/>
          </p:nvPr>
        </p:nvSpPr>
        <p:spPr>
          <a:xfrm>
            <a:off x="685800" y="497700"/>
            <a:ext cx="8334600" cy="75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b="0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22" name="Shape 22"/>
          <p:cNvSpPr txBox="1"/>
          <p:nvPr>
            <p:ph idx="1" type="subTitle"/>
          </p:nvPr>
        </p:nvSpPr>
        <p:spPr>
          <a:xfrm>
            <a:off x="744347" y="1221018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3" type="subTitle"/>
          </p:nvPr>
        </p:nvSpPr>
        <p:spPr>
          <a:xfrm>
            <a:off x="1521052" y="3977352"/>
            <a:ext cx="5628300" cy="52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4" type="subTitle"/>
          </p:nvPr>
        </p:nvSpPr>
        <p:spPr>
          <a:xfrm>
            <a:off x="1553111" y="4401002"/>
            <a:ext cx="5628300" cy="52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4" name="Shape 1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100" y="4940525"/>
            <a:ext cx="996150" cy="1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_TITLE_AND_DESCRIPTION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0" name="Shape 13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Shape 131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800"/>
            </a:lvl1pPr>
            <a:lvl2pPr lvl="1" rtl="0" algn="ctr">
              <a:spcBef>
                <a:spcPts val="0"/>
              </a:spcBef>
              <a:buSzPct val="100000"/>
              <a:defRPr sz="3800"/>
            </a:lvl2pPr>
            <a:lvl3pPr lvl="2" rtl="0" algn="ctr">
              <a:spcBef>
                <a:spcPts val="0"/>
              </a:spcBef>
              <a:buSzPct val="100000"/>
              <a:defRPr sz="3800"/>
            </a:lvl3pPr>
            <a:lvl4pPr lvl="3" rtl="0" algn="ctr">
              <a:spcBef>
                <a:spcPts val="0"/>
              </a:spcBef>
              <a:buSzPct val="100000"/>
              <a:defRPr sz="3800"/>
            </a:lvl4pPr>
            <a:lvl5pPr lvl="4" rtl="0" algn="ctr">
              <a:spcBef>
                <a:spcPts val="0"/>
              </a:spcBef>
              <a:buSzPct val="100000"/>
              <a:defRPr sz="3800"/>
            </a:lvl5pPr>
            <a:lvl6pPr lvl="5" rtl="0" algn="ctr">
              <a:spcBef>
                <a:spcPts val="0"/>
              </a:spcBef>
              <a:buSzPct val="100000"/>
              <a:defRPr sz="3800"/>
            </a:lvl6pPr>
            <a:lvl7pPr lvl="6" rtl="0" algn="ctr">
              <a:spcBef>
                <a:spcPts val="0"/>
              </a:spcBef>
              <a:buSzPct val="100000"/>
              <a:defRPr sz="3800"/>
            </a:lvl7pPr>
            <a:lvl8pPr lvl="7" rtl="0" algn="ctr">
              <a:spcBef>
                <a:spcPts val="0"/>
              </a:spcBef>
              <a:buSzPct val="100000"/>
              <a:defRPr sz="3800"/>
            </a:lvl8pPr>
            <a:lvl9pPr lvl="8" rtl="0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132" name="Shape 132"/>
          <p:cNvSpPr txBox="1"/>
          <p:nvPr>
            <p:ph idx="1" type="subTitle"/>
          </p:nvPr>
        </p:nvSpPr>
        <p:spPr>
          <a:xfrm>
            <a:off x="265500" y="2981125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gway Side">
    <p:bg>
      <p:bgPr>
        <a:solidFill>
          <a:srgbClr val="09BCD3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749152" y="-28507"/>
            <a:ext cx="7645800" cy="52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ull 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rgbClr val="0143A3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0" y="1660060"/>
            <a:ext cx="9143999" cy="348342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>
            <p:ph type="ctrTitle"/>
          </p:nvPr>
        </p:nvSpPr>
        <p:spPr>
          <a:xfrm>
            <a:off x="685800" y="2857139"/>
            <a:ext cx="7772400" cy="85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b="0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45" name="Shape 145"/>
          <p:cNvSpPr txBox="1"/>
          <p:nvPr>
            <p:ph idx="1" type="subTitle"/>
          </p:nvPr>
        </p:nvSpPr>
        <p:spPr>
          <a:xfrm>
            <a:off x="685800" y="3811818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700" y="954673"/>
            <a:ext cx="175260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">
    <p:bg>
      <p:bgPr>
        <a:solidFill>
          <a:srgbClr val="0143A3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50" name="Shape 150"/>
          <p:cNvSpPr/>
          <p:nvPr/>
        </p:nvSpPr>
        <p:spPr>
          <a:xfrm>
            <a:off x="0" y="0"/>
            <a:ext cx="9144000" cy="7590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 txBox="1"/>
          <p:nvPr>
            <p:ph idx="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2" name="Shape 152"/>
          <p:cNvPicPr preferRelativeResize="0"/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0" y="1660060"/>
            <a:ext cx="9143999" cy="348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12" y="4035902"/>
            <a:ext cx="760012" cy="7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>
            <p:ph type="ctrTitle"/>
          </p:nvPr>
        </p:nvSpPr>
        <p:spPr>
          <a:xfrm>
            <a:off x="685800" y="497700"/>
            <a:ext cx="8334600" cy="75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b="0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5" name="Shape 155"/>
          <p:cNvSpPr txBox="1"/>
          <p:nvPr>
            <p:ph idx="1" type="subTitle"/>
          </p:nvPr>
        </p:nvSpPr>
        <p:spPr>
          <a:xfrm>
            <a:off x="744347" y="1221018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3" type="subTitle"/>
          </p:nvPr>
        </p:nvSpPr>
        <p:spPr>
          <a:xfrm>
            <a:off x="1521052" y="3977352"/>
            <a:ext cx="5628300" cy="52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4" type="subTitle"/>
          </p:nvPr>
        </p:nvSpPr>
        <p:spPr>
          <a:xfrm>
            <a:off x="1553111" y="4401002"/>
            <a:ext cx="5628300" cy="52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 2">
    <p:bg>
      <p:bgPr>
        <a:solidFill>
          <a:srgbClr val="0143A3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>
            <a:off x="0" y="1660060"/>
            <a:ext cx="9143999" cy="348342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61" name="Shape 161"/>
          <p:cNvSpPr txBox="1"/>
          <p:nvPr>
            <p:ph idx="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37" y="651577"/>
            <a:ext cx="760012" cy="7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>
            <p:ph type="ctrTitle"/>
          </p:nvPr>
        </p:nvSpPr>
        <p:spPr>
          <a:xfrm>
            <a:off x="1330547" y="575375"/>
            <a:ext cx="8334600" cy="75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b="0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64" name="Shape 164"/>
          <p:cNvSpPr txBox="1"/>
          <p:nvPr>
            <p:ph idx="1" type="subTitle"/>
          </p:nvPr>
        </p:nvSpPr>
        <p:spPr>
          <a:xfrm>
            <a:off x="1330547" y="1409668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3" type="subTitle"/>
          </p:nvPr>
        </p:nvSpPr>
        <p:spPr>
          <a:xfrm>
            <a:off x="1521052" y="3977352"/>
            <a:ext cx="5628300" cy="52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4" type="subTitle"/>
          </p:nvPr>
        </p:nvSpPr>
        <p:spPr>
          <a:xfrm>
            <a:off x="1553111" y="4401002"/>
            <a:ext cx="5628300" cy="52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 2 1">
    <p:bg>
      <p:bgPr>
        <a:solidFill>
          <a:srgbClr val="0143A3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>
            <a:off x="0" y="1660060"/>
            <a:ext cx="9143999" cy="348342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0" name="Shape 170"/>
          <p:cNvSpPr txBox="1"/>
          <p:nvPr>
            <p:ph idx="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1" name="Shape 171"/>
          <p:cNvSpPr txBox="1"/>
          <p:nvPr>
            <p:ph type="ctrTitle"/>
          </p:nvPr>
        </p:nvSpPr>
        <p:spPr>
          <a:xfrm>
            <a:off x="1330547" y="575375"/>
            <a:ext cx="8334600" cy="75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b="0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72" name="Shape 172"/>
          <p:cNvSpPr txBox="1"/>
          <p:nvPr>
            <p:ph idx="1" type="subTitle"/>
          </p:nvPr>
        </p:nvSpPr>
        <p:spPr>
          <a:xfrm>
            <a:off x="1330547" y="1409668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3" type="subTitle"/>
          </p:nvPr>
        </p:nvSpPr>
        <p:spPr>
          <a:xfrm>
            <a:off x="1521052" y="3977352"/>
            <a:ext cx="5628300" cy="52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4" name="Shape 174"/>
          <p:cNvSpPr txBox="1"/>
          <p:nvPr>
            <p:ph idx="4" type="subTitle"/>
          </p:nvPr>
        </p:nvSpPr>
        <p:spPr>
          <a:xfrm>
            <a:off x="1553111" y="4401002"/>
            <a:ext cx="5628300" cy="52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 1">
    <p:bg>
      <p:bgPr>
        <a:solidFill>
          <a:srgbClr val="0143A3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7" name="Shape 177"/>
          <p:cNvSpPr txBox="1"/>
          <p:nvPr>
            <p:ph idx="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78" name="Shape 178"/>
          <p:cNvPicPr preferRelativeResize="0"/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0" y="1660060"/>
            <a:ext cx="9143999" cy="348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366" y="758998"/>
            <a:ext cx="1291275" cy="133337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>
            <p:ph type="ctrTitle"/>
          </p:nvPr>
        </p:nvSpPr>
        <p:spPr>
          <a:xfrm>
            <a:off x="609600" y="658926"/>
            <a:ext cx="6754800" cy="758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Roboto"/>
              <a:defRPr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81" name="Shape 181"/>
          <p:cNvSpPr txBox="1"/>
          <p:nvPr>
            <p:ph idx="1" type="subTitle"/>
          </p:nvPr>
        </p:nvSpPr>
        <p:spPr>
          <a:xfrm>
            <a:off x="668147" y="1382245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 2">
    <p:bg>
      <p:bgPr>
        <a:solidFill>
          <a:srgbClr val="0143A3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hape 26"/>
          <p:cNvPicPr preferRelativeResize="0"/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>
            <a:off x="0" y="1660060"/>
            <a:ext cx="9143999" cy="348342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8" name="Shape 28"/>
          <p:cNvSpPr txBox="1"/>
          <p:nvPr>
            <p:ph idx="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9" name="Shape 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37" y="651577"/>
            <a:ext cx="760012" cy="7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/>
          <p:nvPr>
            <p:ph type="ctrTitle"/>
          </p:nvPr>
        </p:nvSpPr>
        <p:spPr>
          <a:xfrm>
            <a:off x="1330547" y="575375"/>
            <a:ext cx="8334600" cy="75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b="0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1330547" y="1409668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3" type="subTitle"/>
          </p:nvPr>
        </p:nvSpPr>
        <p:spPr>
          <a:xfrm>
            <a:off x="1521052" y="3977352"/>
            <a:ext cx="5628300" cy="52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4" type="subTitle"/>
          </p:nvPr>
        </p:nvSpPr>
        <p:spPr>
          <a:xfrm>
            <a:off x="1553111" y="4401002"/>
            <a:ext cx="5628300" cy="52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 1 2">
    <p:bg>
      <p:bgPr>
        <a:solidFill>
          <a:srgbClr val="0143A3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4" name="Shape 184"/>
          <p:cNvSpPr txBox="1"/>
          <p:nvPr>
            <p:ph idx="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85" name="Shape 185"/>
          <p:cNvPicPr preferRelativeResize="0"/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0" y="1660060"/>
            <a:ext cx="9143999" cy="348342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>
            <p:ph type="ctrTitle"/>
          </p:nvPr>
        </p:nvSpPr>
        <p:spPr>
          <a:xfrm>
            <a:off x="609600" y="658926"/>
            <a:ext cx="6754800" cy="758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Roboto"/>
              <a:defRPr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87" name="Shape 187"/>
          <p:cNvSpPr txBox="1"/>
          <p:nvPr>
            <p:ph idx="1" type="subTitle"/>
          </p:nvPr>
        </p:nvSpPr>
        <p:spPr>
          <a:xfrm>
            <a:off x="668147" y="1382245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 1 1">
    <p:bg>
      <p:bgPr>
        <a:solidFill>
          <a:srgbClr val="36474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0" name="Shape 190"/>
          <p:cNvSpPr txBox="1"/>
          <p:nvPr>
            <p:ph idx="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1" name="Shape 191"/>
          <p:cNvSpPr txBox="1"/>
          <p:nvPr>
            <p:ph type="ctrTitle"/>
          </p:nvPr>
        </p:nvSpPr>
        <p:spPr>
          <a:xfrm>
            <a:off x="609600" y="658926"/>
            <a:ext cx="6754800" cy="758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Roboto"/>
              <a:defRPr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92" name="Shape 192"/>
          <p:cNvSpPr txBox="1"/>
          <p:nvPr>
            <p:ph idx="1" type="subTitle"/>
          </p:nvPr>
        </p:nvSpPr>
        <p:spPr>
          <a:xfrm>
            <a:off x="668147" y="1382245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93" name="Shape 1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03767" y="538275"/>
            <a:ext cx="161925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1660060"/>
            <a:ext cx="9143999" cy="3483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 1 1 2">
    <p:bg>
      <p:bgPr>
        <a:solidFill>
          <a:srgbClr val="B71C1C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7" name="Shape 197"/>
          <p:cNvSpPr txBox="1"/>
          <p:nvPr>
            <p:ph idx="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8" name="Shape 198"/>
          <p:cNvSpPr txBox="1"/>
          <p:nvPr>
            <p:ph type="ctrTitle"/>
          </p:nvPr>
        </p:nvSpPr>
        <p:spPr>
          <a:xfrm>
            <a:off x="609600" y="658926"/>
            <a:ext cx="6754800" cy="758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Roboto"/>
              <a:defRPr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99" name="Shape 199"/>
          <p:cNvSpPr txBox="1"/>
          <p:nvPr>
            <p:ph idx="1" type="subTitle"/>
          </p:nvPr>
        </p:nvSpPr>
        <p:spPr>
          <a:xfrm>
            <a:off x="668147" y="1382245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200" name="Shape 2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03767" y="538275"/>
            <a:ext cx="161925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1660060"/>
            <a:ext cx="9143999" cy="3483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 1 1 1">
    <p:bg>
      <p:bgPr>
        <a:solidFill>
          <a:srgbClr val="4DB6AC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04" name="Shape 204"/>
          <p:cNvSpPr txBox="1"/>
          <p:nvPr>
            <p:ph idx="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05" name="Shape 205"/>
          <p:cNvSpPr txBox="1"/>
          <p:nvPr>
            <p:ph type="ctrTitle"/>
          </p:nvPr>
        </p:nvSpPr>
        <p:spPr>
          <a:xfrm>
            <a:off x="609600" y="658926"/>
            <a:ext cx="6754800" cy="758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Roboto"/>
              <a:defRPr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206" name="Shape 206"/>
          <p:cNvSpPr txBox="1"/>
          <p:nvPr>
            <p:ph idx="1" type="subTitle"/>
          </p:nvPr>
        </p:nvSpPr>
        <p:spPr>
          <a:xfrm>
            <a:off x="668147" y="1382245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207" name="Shape 2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03767" y="538275"/>
            <a:ext cx="161925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3">
            <a:alphaModFix amt="89000"/>
          </a:blip>
          <a:stretch>
            <a:fillRect/>
          </a:stretch>
        </p:blipFill>
        <p:spPr>
          <a:xfrm>
            <a:off x="0" y="1660060"/>
            <a:ext cx="9143999" cy="3483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 1 1 1 1">
    <p:bg>
      <p:bgPr>
        <a:solidFill>
          <a:srgbClr val="FFA000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11" name="Shape 211"/>
          <p:cNvSpPr txBox="1"/>
          <p:nvPr>
            <p:ph idx="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12" name="Shape 212"/>
          <p:cNvSpPr txBox="1"/>
          <p:nvPr>
            <p:ph type="ctrTitle"/>
          </p:nvPr>
        </p:nvSpPr>
        <p:spPr>
          <a:xfrm>
            <a:off x="609600" y="658926"/>
            <a:ext cx="6754800" cy="758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Roboto"/>
              <a:defRPr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213" name="Shape 213"/>
          <p:cNvSpPr txBox="1"/>
          <p:nvPr>
            <p:ph idx="1" type="subTitle"/>
          </p:nvPr>
        </p:nvSpPr>
        <p:spPr>
          <a:xfrm>
            <a:off x="668147" y="1382245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214" name="Shape 2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03767" y="538275"/>
            <a:ext cx="161925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0" y="1660060"/>
            <a:ext cx="9143999" cy="3483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bg>
      <p:bgPr>
        <a:solidFill>
          <a:srgbClr val="FFFFF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0" y="0"/>
            <a:ext cx="9144000" cy="759000"/>
          </a:xfrm>
          <a:prstGeom prst="rect">
            <a:avLst/>
          </a:prstGeom>
          <a:solidFill>
            <a:srgbClr val="0143A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 txBox="1"/>
          <p:nvPr>
            <p:ph type="title"/>
          </p:nvPr>
        </p:nvSpPr>
        <p:spPr>
          <a:xfrm>
            <a:off x="767875" y="0"/>
            <a:ext cx="7971900" cy="759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b="0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0" name="Shape 220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21" name="Shape 2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5200" y="125000"/>
            <a:ext cx="505599" cy="52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5" name="Shape 225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bg>
      <p:bgPr>
        <a:solidFill>
          <a:srgbClr val="B7B7B7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de Slide">
    <p:bg>
      <p:bgPr>
        <a:solidFill>
          <a:srgbClr val="263238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457200" y="1157025"/>
            <a:ext cx="8407500" cy="85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buNone/>
              <a:defRPr b="0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30" name="Shape 230"/>
          <p:cNvSpPr txBox="1"/>
          <p:nvPr>
            <p:ph idx="2" type="title"/>
          </p:nvPr>
        </p:nvSpPr>
        <p:spPr>
          <a:xfrm>
            <a:off x="457200" y="1924850"/>
            <a:ext cx="8407500" cy="85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buNone/>
              <a:defRPr b="0" sz="1800">
                <a:solidFill>
                  <a:srgbClr val="00E676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buNone/>
              <a:defRPr>
                <a:solidFill>
                  <a:srgbClr val="76FF03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buNone/>
              <a:defRPr>
                <a:solidFill>
                  <a:srgbClr val="76FF03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buNone/>
              <a:defRPr>
                <a:solidFill>
                  <a:srgbClr val="76FF03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buNone/>
              <a:defRPr>
                <a:solidFill>
                  <a:srgbClr val="76FF03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buNone/>
              <a:defRPr>
                <a:solidFill>
                  <a:srgbClr val="76FF03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buNone/>
              <a:defRPr>
                <a:solidFill>
                  <a:srgbClr val="76FF03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buNone/>
              <a:defRPr>
                <a:solidFill>
                  <a:srgbClr val="76FF03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buNone/>
              <a:defRPr>
                <a:solidFill>
                  <a:srgbClr val="76FF03"/>
                </a:solidFill>
              </a:defRPr>
            </a:lvl9pPr>
          </a:lstStyle>
          <a:p/>
        </p:txBody>
      </p:sp>
      <p:sp>
        <p:nvSpPr>
          <p:cNvPr id="231" name="Shape 231"/>
          <p:cNvSpPr txBox="1"/>
          <p:nvPr/>
        </p:nvSpPr>
        <p:spPr>
          <a:xfrm>
            <a:off x="96000" y="113425"/>
            <a:ext cx="50256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rPr>
              <a:t>CODE EXAMPLE</a:t>
            </a:r>
          </a:p>
        </p:txBody>
      </p:sp>
      <p:pic>
        <p:nvPicPr>
          <p:cNvPr id="232" name="Shape 2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425" y="4749850"/>
            <a:ext cx="328450" cy="3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 2 1">
    <p:bg>
      <p:bgPr>
        <a:solidFill>
          <a:srgbClr val="0143A3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/>
          <p:cNvPicPr preferRelativeResize="0"/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>
            <a:off x="0" y="1660060"/>
            <a:ext cx="9143999" cy="348342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7" name="Shape 37"/>
          <p:cNvSpPr txBox="1"/>
          <p:nvPr>
            <p:ph idx="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8" name="Shape 38"/>
          <p:cNvSpPr txBox="1"/>
          <p:nvPr>
            <p:ph type="ctrTitle"/>
          </p:nvPr>
        </p:nvSpPr>
        <p:spPr>
          <a:xfrm>
            <a:off x="1330547" y="575375"/>
            <a:ext cx="8334600" cy="75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b="0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9" name="Shape 39"/>
          <p:cNvSpPr txBox="1"/>
          <p:nvPr>
            <p:ph idx="1" type="subTitle"/>
          </p:nvPr>
        </p:nvSpPr>
        <p:spPr>
          <a:xfrm>
            <a:off x="1330547" y="1409668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3" type="subTitle"/>
          </p:nvPr>
        </p:nvSpPr>
        <p:spPr>
          <a:xfrm>
            <a:off x="1521052" y="3977352"/>
            <a:ext cx="5628300" cy="52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4" type="subTitle"/>
          </p:nvPr>
        </p:nvSpPr>
        <p:spPr>
          <a:xfrm>
            <a:off x="1553111" y="4401002"/>
            <a:ext cx="5628300" cy="52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38" name="Shape 2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425" y="4749850"/>
            <a:ext cx="328450" cy="3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41" name="Shape 2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412" y="184775"/>
            <a:ext cx="409700" cy="43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>
            <p:ph type="title"/>
          </p:nvPr>
        </p:nvSpPr>
        <p:spPr>
          <a:xfrm>
            <a:off x="599225" y="-122400"/>
            <a:ext cx="7749600" cy="792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None/>
              <a:defRPr b="0" sz="24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None/>
              <a:defRPr sz="24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None/>
              <a:defRPr sz="24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None/>
              <a:defRPr sz="24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None/>
              <a:defRPr sz="24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None/>
              <a:defRPr sz="24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None/>
              <a:defRPr sz="24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None/>
              <a:defRPr sz="24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None/>
              <a:defRPr sz="24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43" name="Shape 243"/>
          <p:cNvCxnSpPr/>
          <p:nvPr/>
        </p:nvCxnSpPr>
        <p:spPr>
          <a:xfrm>
            <a:off x="120425" y="751125"/>
            <a:ext cx="8817300" cy="0"/>
          </a:xfrm>
          <a:prstGeom prst="straightConnector1">
            <a:avLst/>
          </a:prstGeom>
          <a:noFill/>
          <a:ln cap="flat" cmpd="sng" w="9525">
            <a:solidFill>
              <a:srgbClr val="F0F2F4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 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4572000" y="50"/>
            <a:ext cx="4572000" cy="51435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 txBox="1"/>
          <p:nvPr>
            <p:ph type="title"/>
          </p:nvPr>
        </p:nvSpPr>
        <p:spPr>
          <a:xfrm>
            <a:off x="265500" y="13093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247" name="Shape 247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248" name="Shape 24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49" name="Shape 2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76500" y="4742875"/>
            <a:ext cx="328450" cy="3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rgbClr val="0097A7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Shape 2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  <p:pic>
        <p:nvPicPr>
          <p:cNvPr id="253" name="Shape 2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425" y="4749850"/>
            <a:ext cx="328450" cy="3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57" name="Shape 2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58" name="Shape 2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425" y="4749850"/>
            <a:ext cx="328450" cy="3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Shape 2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_TITLE_AND_DESCRIPTION_2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64" name="Shape 26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Shape 265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800"/>
            </a:lvl1pPr>
            <a:lvl2pPr lvl="1" rtl="0" algn="ctr">
              <a:spcBef>
                <a:spcPts val="0"/>
              </a:spcBef>
              <a:buSzPct val="100000"/>
              <a:defRPr sz="3800"/>
            </a:lvl2pPr>
            <a:lvl3pPr lvl="2" rtl="0" algn="ctr">
              <a:spcBef>
                <a:spcPts val="0"/>
              </a:spcBef>
              <a:buSzPct val="100000"/>
              <a:defRPr sz="3800"/>
            </a:lvl3pPr>
            <a:lvl4pPr lvl="3" rtl="0" algn="ctr">
              <a:spcBef>
                <a:spcPts val="0"/>
              </a:spcBef>
              <a:buSzPct val="100000"/>
              <a:defRPr sz="3800"/>
            </a:lvl4pPr>
            <a:lvl5pPr lvl="4" rtl="0" algn="ctr">
              <a:spcBef>
                <a:spcPts val="0"/>
              </a:spcBef>
              <a:buSzPct val="100000"/>
              <a:defRPr sz="3800"/>
            </a:lvl5pPr>
            <a:lvl6pPr lvl="5" rtl="0" algn="ctr">
              <a:spcBef>
                <a:spcPts val="0"/>
              </a:spcBef>
              <a:buSzPct val="100000"/>
              <a:defRPr sz="3800"/>
            </a:lvl6pPr>
            <a:lvl7pPr lvl="6" rtl="0" algn="ctr">
              <a:spcBef>
                <a:spcPts val="0"/>
              </a:spcBef>
              <a:buSzPct val="100000"/>
              <a:defRPr sz="3800"/>
            </a:lvl7pPr>
            <a:lvl8pPr lvl="7" rtl="0" algn="ctr">
              <a:spcBef>
                <a:spcPts val="0"/>
              </a:spcBef>
              <a:buSzPct val="100000"/>
              <a:defRPr sz="3800"/>
            </a:lvl8pPr>
            <a:lvl9pPr lvl="8" rtl="0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266" name="Shape 266"/>
          <p:cNvSpPr txBox="1"/>
          <p:nvPr>
            <p:ph idx="1" type="subTitle"/>
          </p:nvPr>
        </p:nvSpPr>
        <p:spPr>
          <a:xfrm>
            <a:off x="265500" y="2981125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267" name="Shape 26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Shape 26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gway Side">
    <p:bg>
      <p:bgPr>
        <a:solidFill>
          <a:srgbClr val="09BCD3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749152" y="-28507"/>
            <a:ext cx="7645800" cy="52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ull 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rgbClr val="0143A3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hape 277"/>
          <p:cNvPicPr preferRelativeResize="0"/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0" y="1660060"/>
            <a:ext cx="9143999" cy="348342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/>
          <p:nvPr>
            <p:ph type="ctrTitle"/>
          </p:nvPr>
        </p:nvSpPr>
        <p:spPr>
          <a:xfrm>
            <a:off x="685800" y="2857139"/>
            <a:ext cx="7772400" cy="85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b="0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279" name="Shape 279"/>
          <p:cNvSpPr txBox="1"/>
          <p:nvPr>
            <p:ph idx="1" type="subTitle"/>
          </p:nvPr>
        </p:nvSpPr>
        <p:spPr>
          <a:xfrm>
            <a:off x="685800" y="3811818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0" name="Shape 280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700" y="954673"/>
            <a:ext cx="175260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 1">
    <p:bg>
      <p:bgPr>
        <a:solidFill>
          <a:srgbClr val="0143A3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4" name="Shape 44"/>
          <p:cNvSpPr txBox="1"/>
          <p:nvPr>
            <p:ph idx="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5" name="Shape 45"/>
          <p:cNvPicPr preferRelativeResize="0"/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0" y="1660060"/>
            <a:ext cx="9143999" cy="348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366" y="758998"/>
            <a:ext cx="1291275" cy="133337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 txBox="1"/>
          <p:nvPr>
            <p:ph type="ctrTitle"/>
          </p:nvPr>
        </p:nvSpPr>
        <p:spPr>
          <a:xfrm>
            <a:off x="609600" y="658926"/>
            <a:ext cx="6754800" cy="758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Roboto"/>
              <a:defRPr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8" name="Shape 48"/>
          <p:cNvSpPr txBox="1"/>
          <p:nvPr>
            <p:ph idx="1" type="subTitle"/>
          </p:nvPr>
        </p:nvSpPr>
        <p:spPr>
          <a:xfrm>
            <a:off x="668147" y="1382245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">
    <p:bg>
      <p:bgPr>
        <a:solidFill>
          <a:srgbClr val="0143A3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84" name="Shape 284"/>
          <p:cNvSpPr/>
          <p:nvPr/>
        </p:nvSpPr>
        <p:spPr>
          <a:xfrm>
            <a:off x="0" y="0"/>
            <a:ext cx="9144000" cy="7590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 txBox="1"/>
          <p:nvPr>
            <p:ph idx="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86" name="Shape 286"/>
          <p:cNvPicPr preferRelativeResize="0"/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0" y="1660060"/>
            <a:ext cx="9143999" cy="348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12" y="4035902"/>
            <a:ext cx="760012" cy="7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>
            <p:ph type="ctrTitle"/>
          </p:nvPr>
        </p:nvSpPr>
        <p:spPr>
          <a:xfrm>
            <a:off x="685800" y="497700"/>
            <a:ext cx="8334600" cy="75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b="0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289" name="Shape 289"/>
          <p:cNvSpPr txBox="1"/>
          <p:nvPr>
            <p:ph idx="1" type="subTitle"/>
          </p:nvPr>
        </p:nvSpPr>
        <p:spPr>
          <a:xfrm>
            <a:off x="744347" y="1221018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0" name="Shape 290"/>
          <p:cNvSpPr txBox="1"/>
          <p:nvPr>
            <p:ph idx="3" type="subTitle"/>
          </p:nvPr>
        </p:nvSpPr>
        <p:spPr>
          <a:xfrm>
            <a:off x="1521052" y="3977352"/>
            <a:ext cx="5628300" cy="52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1" name="Shape 291"/>
          <p:cNvSpPr txBox="1"/>
          <p:nvPr>
            <p:ph idx="4" type="subTitle"/>
          </p:nvPr>
        </p:nvSpPr>
        <p:spPr>
          <a:xfrm>
            <a:off x="1553111" y="4401002"/>
            <a:ext cx="5628300" cy="52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 2">
    <p:bg>
      <p:bgPr>
        <a:solidFill>
          <a:srgbClr val="0143A3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Shape 293"/>
          <p:cNvPicPr preferRelativeResize="0"/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>
            <a:off x="0" y="1660060"/>
            <a:ext cx="9143999" cy="348342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95" name="Shape 295"/>
          <p:cNvSpPr txBox="1"/>
          <p:nvPr>
            <p:ph idx="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37" y="651577"/>
            <a:ext cx="760012" cy="7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>
            <p:ph type="ctrTitle"/>
          </p:nvPr>
        </p:nvSpPr>
        <p:spPr>
          <a:xfrm>
            <a:off x="1330547" y="575375"/>
            <a:ext cx="8334600" cy="75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b="0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298" name="Shape 298"/>
          <p:cNvSpPr txBox="1"/>
          <p:nvPr>
            <p:ph idx="1" type="subTitle"/>
          </p:nvPr>
        </p:nvSpPr>
        <p:spPr>
          <a:xfrm>
            <a:off x="1330547" y="1409668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9" name="Shape 299"/>
          <p:cNvSpPr txBox="1"/>
          <p:nvPr>
            <p:ph idx="3" type="subTitle"/>
          </p:nvPr>
        </p:nvSpPr>
        <p:spPr>
          <a:xfrm>
            <a:off x="1521052" y="3977352"/>
            <a:ext cx="5628300" cy="52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0" name="Shape 300"/>
          <p:cNvSpPr txBox="1"/>
          <p:nvPr>
            <p:ph idx="4" type="subTitle"/>
          </p:nvPr>
        </p:nvSpPr>
        <p:spPr>
          <a:xfrm>
            <a:off x="1553111" y="4401002"/>
            <a:ext cx="5628300" cy="52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 2 1">
    <p:bg>
      <p:bgPr>
        <a:solidFill>
          <a:srgbClr val="0143A3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hape 302"/>
          <p:cNvPicPr preferRelativeResize="0"/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>
            <a:off x="0" y="1660060"/>
            <a:ext cx="9143999" cy="3483428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04" name="Shape 304"/>
          <p:cNvSpPr txBox="1"/>
          <p:nvPr>
            <p:ph idx="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05" name="Shape 305"/>
          <p:cNvSpPr txBox="1"/>
          <p:nvPr>
            <p:ph type="ctrTitle"/>
          </p:nvPr>
        </p:nvSpPr>
        <p:spPr>
          <a:xfrm>
            <a:off x="1330547" y="575375"/>
            <a:ext cx="8334600" cy="75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b="0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06" name="Shape 306"/>
          <p:cNvSpPr txBox="1"/>
          <p:nvPr>
            <p:ph idx="1" type="subTitle"/>
          </p:nvPr>
        </p:nvSpPr>
        <p:spPr>
          <a:xfrm>
            <a:off x="1330547" y="1409668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7" name="Shape 307"/>
          <p:cNvSpPr txBox="1"/>
          <p:nvPr>
            <p:ph idx="3" type="subTitle"/>
          </p:nvPr>
        </p:nvSpPr>
        <p:spPr>
          <a:xfrm>
            <a:off x="1521052" y="3977352"/>
            <a:ext cx="5628300" cy="52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8" name="Shape 308"/>
          <p:cNvSpPr txBox="1"/>
          <p:nvPr>
            <p:ph idx="4" type="subTitle"/>
          </p:nvPr>
        </p:nvSpPr>
        <p:spPr>
          <a:xfrm>
            <a:off x="1553111" y="4401002"/>
            <a:ext cx="5628300" cy="52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 1">
    <p:bg>
      <p:bgPr>
        <a:solidFill>
          <a:srgbClr val="0143A3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11" name="Shape 311"/>
          <p:cNvSpPr txBox="1"/>
          <p:nvPr>
            <p:ph idx="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12" name="Shape 312"/>
          <p:cNvPicPr preferRelativeResize="0"/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0" y="1660060"/>
            <a:ext cx="9143999" cy="348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366" y="758998"/>
            <a:ext cx="1291275" cy="133337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>
            <p:ph type="ctrTitle"/>
          </p:nvPr>
        </p:nvSpPr>
        <p:spPr>
          <a:xfrm>
            <a:off x="609600" y="658926"/>
            <a:ext cx="6754800" cy="758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Roboto"/>
              <a:defRPr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15" name="Shape 315"/>
          <p:cNvSpPr txBox="1"/>
          <p:nvPr>
            <p:ph idx="1" type="subTitle"/>
          </p:nvPr>
        </p:nvSpPr>
        <p:spPr>
          <a:xfrm>
            <a:off x="668147" y="1382245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 1 2">
    <p:bg>
      <p:bgPr>
        <a:solidFill>
          <a:srgbClr val="0143A3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18" name="Shape 318"/>
          <p:cNvSpPr txBox="1"/>
          <p:nvPr>
            <p:ph idx="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19" name="Shape 319"/>
          <p:cNvPicPr preferRelativeResize="0"/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0" y="1660060"/>
            <a:ext cx="9143999" cy="3483428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>
            <p:ph type="ctrTitle"/>
          </p:nvPr>
        </p:nvSpPr>
        <p:spPr>
          <a:xfrm>
            <a:off x="609600" y="658926"/>
            <a:ext cx="6754800" cy="758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Roboto"/>
              <a:defRPr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21" name="Shape 321"/>
          <p:cNvSpPr txBox="1"/>
          <p:nvPr>
            <p:ph idx="1" type="subTitle"/>
          </p:nvPr>
        </p:nvSpPr>
        <p:spPr>
          <a:xfrm>
            <a:off x="668147" y="1382245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 1 1">
    <p:bg>
      <p:bgPr>
        <a:solidFill>
          <a:srgbClr val="36474F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24" name="Shape 324"/>
          <p:cNvSpPr txBox="1"/>
          <p:nvPr>
            <p:ph idx="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25" name="Shape 325"/>
          <p:cNvSpPr txBox="1"/>
          <p:nvPr>
            <p:ph type="ctrTitle"/>
          </p:nvPr>
        </p:nvSpPr>
        <p:spPr>
          <a:xfrm>
            <a:off x="609600" y="658926"/>
            <a:ext cx="6754800" cy="758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Roboto"/>
              <a:defRPr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26" name="Shape 326"/>
          <p:cNvSpPr txBox="1"/>
          <p:nvPr>
            <p:ph idx="1" type="subTitle"/>
          </p:nvPr>
        </p:nvSpPr>
        <p:spPr>
          <a:xfrm>
            <a:off x="668147" y="1382245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327" name="Shape 3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03767" y="538275"/>
            <a:ext cx="161925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1660060"/>
            <a:ext cx="9143999" cy="3483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 1 1 2">
    <p:bg>
      <p:bgPr>
        <a:solidFill>
          <a:srgbClr val="B71C1C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31" name="Shape 331"/>
          <p:cNvSpPr txBox="1"/>
          <p:nvPr>
            <p:ph idx="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32" name="Shape 332"/>
          <p:cNvSpPr txBox="1"/>
          <p:nvPr>
            <p:ph type="ctrTitle"/>
          </p:nvPr>
        </p:nvSpPr>
        <p:spPr>
          <a:xfrm>
            <a:off x="609600" y="658926"/>
            <a:ext cx="6754800" cy="758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Roboto"/>
              <a:defRPr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33" name="Shape 333"/>
          <p:cNvSpPr txBox="1"/>
          <p:nvPr>
            <p:ph idx="1" type="subTitle"/>
          </p:nvPr>
        </p:nvSpPr>
        <p:spPr>
          <a:xfrm>
            <a:off x="668147" y="1382245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334" name="Shape 3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03767" y="538275"/>
            <a:ext cx="161925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1660060"/>
            <a:ext cx="9143999" cy="3483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 1 1 1">
    <p:bg>
      <p:bgPr>
        <a:solidFill>
          <a:srgbClr val="4DB6AC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38" name="Shape 338"/>
          <p:cNvSpPr txBox="1"/>
          <p:nvPr>
            <p:ph idx="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39" name="Shape 339"/>
          <p:cNvSpPr txBox="1"/>
          <p:nvPr>
            <p:ph type="ctrTitle"/>
          </p:nvPr>
        </p:nvSpPr>
        <p:spPr>
          <a:xfrm>
            <a:off x="609600" y="658926"/>
            <a:ext cx="6754800" cy="758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Roboto"/>
              <a:defRPr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0" name="Shape 340"/>
          <p:cNvSpPr txBox="1"/>
          <p:nvPr>
            <p:ph idx="1" type="subTitle"/>
          </p:nvPr>
        </p:nvSpPr>
        <p:spPr>
          <a:xfrm>
            <a:off x="668147" y="1382245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341" name="Shape 3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03767" y="538275"/>
            <a:ext cx="161925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3">
            <a:alphaModFix amt="89000"/>
          </a:blip>
          <a:stretch>
            <a:fillRect/>
          </a:stretch>
        </p:blipFill>
        <p:spPr>
          <a:xfrm>
            <a:off x="0" y="1660060"/>
            <a:ext cx="9143999" cy="3483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 1 1 1 1">
    <p:bg>
      <p:bgPr>
        <a:solidFill>
          <a:srgbClr val="FFA000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45" name="Shape 345"/>
          <p:cNvSpPr txBox="1"/>
          <p:nvPr>
            <p:ph idx="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46" name="Shape 346"/>
          <p:cNvSpPr txBox="1"/>
          <p:nvPr>
            <p:ph type="ctrTitle"/>
          </p:nvPr>
        </p:nvSpPr>
        <p:spPr>
          <a:xfrm>
            <a:off x="609600" y="658926"/>
            <a:ext cx="6754800" cy="758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Roboto"/>
              <a:defRPr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7" name="Shape 347"/>
          <p:cNvSpPr txBox="1"/>
          <p:nvPr>
            <p:ph idx="1" type="subTitle"/>
          </p:nvPr>
        </p:nvSpPr>
        <p:spPr>
          <a:xfrm>
            <a:off x="668147" y="1382245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348" name="Shape 3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03767" y="538275"/>
            <a:ext cx="161925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0" y="1660060"/>
            <a:ext cx="9143999" cy="3483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bg>
      <p:bgPr>
        <a:solidFill>
          <a:srgbClr val="FFFFFF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/>
        </p:nvSpPr>
        <p:spPr>
          <a:xfrm>
            <a:off x="0" y="0"/>
            <a:ext cx="9144000" cy="759000"/>
          </a:xfrm>
          <a:prstGeom prst="rect">
            <a:avLst/>
          </a:prstGeom>
          <a:solidFill>
            <a:srgbClr val="0143A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 txBox="1"/>
          <p:nvPr>
            <p:ph type="title"/>
          </p:nvPr>
        </p:nvSpPr>
        <p:spPr>
          <a:xfrm>
            <a:off x="767875" y="0"/>
            <a:ext cx="7971900" cy="759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b="0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4" name="Shape 354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55" name="Shape 3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5200" y="125000"/>
            <a:ext cx="505599" cy="52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 1 2">
    <p:bg>
      <p:bgPr>
        <a:solidFill>
          <a:srgbClr val="0143A3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1" name="Shape 51"/>
          <p:cNvSpPr txBox="1"/>
          <p:nvPr>
            <p:ph idx="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2" name="Shape 52"/>
          <p:cNvPicPr preferRelativeResize="0"/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0" y="1660060"/>
            <a:ext cx="9143999" cy="3483428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53"/>
          <p:cNvSpPr txBox="1"/>
          <p:nvPr>
            <p:ph type="ctrTitle"/>
          </p:nvPr>
        </p:nvSpPr>
        <p:spPr>
          <a:xfrm>
            <a:off x="609600" y="658926"/>
            <a:ext cx="6754800" cy="758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Roboto"/>
              <a:defRPr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4" name="Shape 54"/>
          <p:cNvSpPr txBox="1"/>
          <p:nvPr>
            <p:ph idx="1" type="subTitle"/>
          </p:nvPr>
        </p:nvSpPr>
        <p:spPr>
          <a:xfrm>
            <a:off x="668147" y="1382245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9" name="Shape 359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536E7A"/>
              </a:buClr>
              <a:buFont typeface="Roboto"/>
              <a:defRPr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0" name="Shape 360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bg>
      <p:bgPr>
        <a:solidFill>
          <a:srgbClr val="B7B7B7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de Slide">
    <p:bg>
      <p:bgPr>
        <a:solidFill>
          <a:srgbClr val="263238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457200" y="1157025"/>
            <a:ext cx="8407500" cy="85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buNone/>
              <a:defRPr b="0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64" name="Shape 364"/>
          <p:cNvSpPr txBox="1"/>
          <p:nvPr>
            <p:ph idx="2" type="title"/>
          </p:nvPr>
        </p:nvSpPr>
        <p:spPr>
          <a:xfrm>
            <a:off x="457200" y="1924850"/>
            <a:ext cx="8407500" cy="85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buNone/>
              <a:defRPr b="0" sz="1800">
                <a:solidFill>
                  <a:srgbClr val="00E676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buNone/>
              <a:defRPr>
                <a:solidFill>
                  <a:srgbClr val="76FF03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buNone/>
              <a:defRPr>
                <a:solidFill>
                  <a:srgbClr val="76FF03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buNone/>
              <a:defRPr>
                <a:solidFill>
                  <a:srgbClr val="76FF03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buNone/>
              <a:defRPr>
                <a:solidFill>
                  <a:srgbClr val="76FF03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buNone/>
              <a:defRPr>
                <a:solidFill>
                  <a:srgbClr val="76FF03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buNone/>
              <a:defRPr>
                <a:solidFill>
                  <a:srgbClr val="76FF03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buNone/>
              <a:defRPr>
                <a:solidFill>
                  <a:srgbClr val="76FF03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buNone/>
              <a:defRPr>
                <a:solidFill>
                  <a:srgbClr val="76FF03"/>
                </a:solidFill>
              </a:defRPr>
            </a:lvl9pPr>
          </a:lstStyle>
          <a:p/>
        </p:txBody>
      </p:sp>
      <p:sp>
        <p:nvSpPr>
          <p:cNvPr id="365" name="Shape 365"/>
          <p:cNvSpPr txBox="1"/>
          <p:nvPr/>
        </p:nvSpPr>
        <p:spPr>
          <a:xfrm>
            <a:off x="96000" y="113425"/>
            <a:ext cx="50256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rPr>
              <a:t>CODE EXAMPLE</a:t>
            </a:r>
          </a:p>
        </p:txBody>
      </p:sp>
      <p:pic>
        <p:nvPicPr>
          <p:cNvPr id="366" name="Shape 3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425" y="4749850"/>
            <a:ext cx="328450" cy="3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369" name="Shape 369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1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x="599225" y="-122400"/>
            <a:ext cx="8338500" cy="792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None/>
              <a:defRPr b="0" sz="24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None/>
              <a:defRPr sz="24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None/>
              <a:defRPr sz="24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None/>
              <a:defRPr sz="24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None/>
              <a:defRPr sz="24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None/>
              <a:defRPr sz="24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None/>
              <a:defRPr sz="24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None/>
              <a:defRPr sz="24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None/>
              <a:defRPr sz="24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4" name="Shape 374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75" name="Shape 3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412" y="184775"/>
            <a:ext cx="409700" cy="43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" name="Shape 376"/>
          <p:cNvCxnSpPr/>
          <p:nvPr/>
        </p:nvCxnSpPr>
        <p:spPr>
          <a:xfrm>
            <a:off x="120425" y="751125"/>
            <a:ext cx="8817300" cy="0"/>
          </a:xfrm>
          <a:prstGeom prst="straightConnector1">
            <a:avLst/>
          </a:prstGeom>
          <a:noFill/>
          <a:ln cap="flat" cmpd="sng" w="9525">
            <a:solidFill>
              <a:srgbClr val="F0F2F4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 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/>
        </p:nvSpPr>
        <p:spPr>
          <a:xfrm>
            <a:off x="4572000" y="50"/>
            <a:ext cx="4572000" cy="51435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 txBox="1"/>
          <p:nvPr>
            <p:ph type="title"/>
          </p:nvPr>
        </p:nvSpPr>
        <p:spPr>
          <a:xfrm>
            <a:off x="265500" y="13093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380" name="Shape 380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81" name="Shape 38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2" name="Shape 3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76500" y="4742875"/>
            <a:ext cx="328450" cy="3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rgbClr val="0097A7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5" name="Shape 38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  <p:pic>
        <p:nvPicPr>
          <p:cNvPr id="386" name="Shape 3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425" y="4749850"/>
            <a:ext cx="328450" cy="3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390" name="Shape 39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91" name="Shape 3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425" y="4749850"/>
            <a:ext cx="328450" cy="3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Shape 39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 1 1">
    <p:bg>
      <p:bgPr>
        <a:solidFill>
          <a:srgbClr val="36474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7" name="Shape 57"/>
          <p:cNvSpPr txBox="1"/>
          <p:nvPr>
            <p:ph idx="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8" name="Shape 58"/>
          <p:cNvSpPr txBox="1"/>
          <p:nvPr>
            <p:ph type="ctrTitle"/>
          </p:nvPr>
        </p:nvSpPr>
        <p:spPr>
          <a:xfrm>
            <a:off x="609600" y="658926"/>
            <a:ext cx="6754800" cy="758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Roboto"/>
              <a:defRPr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668147" y="1382245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60" name="Shape 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03767" y="538275"/>
            <a:ext cx="161925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1660060"/>
            <a:ext cx="9143999" cy="3483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_TITLE_AND_DESCRIPTION_2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97" name="Shape 39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Shape 398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800"/>
            </a:lvl1pPr>
            <a:lvl2pPr lvl="1" rtl="0" algn="ctr">
              <a:spcBef>
                <a:spcPts val="0"/>
              </a:spcBef>
              <a:buSzPct val="100000"/>
              <a:defRPr sz="3800"/>
            </a:lvl2pPr>
            <a:lvl3pPr lvl="2" rtl="0" algn="ctr">
              <a:spcBef>
                <a:spcPts val="0"/>
              </a:spcBef>
              <a:buSzPct val="100000"/>
              <a:defRPr sz="3800"/>
            </a:lvl3pPr>
            <a:lvl4pPr lvl="3" rtl="0" algn="ctr">
              <a:spcBef>
                <a:spcPts val="0"/>
              </a:spcBef>
              <a:buSzPct val="100000"/>
              <a:defRPr sz="3800"/>
            </a:lvl4pPr>
            <a:lvl5pPr lvl="4" rtl="0" algn="ctr">
              <a:spcBef>
                <a:spcPts val="0"/>
              </a:spcBef>
              <a:buSzPct val="100000"/>
              <a:defRPr sz="3800"/>
            </a:lvl5pPr>
            <a:lvl6pPr lvl="5" rtl="0" algn="ctr">
              <a:spcBef>
                <a:spcPts val="0"/>
              </a:spcBef>
              <a:buSzPct val="100000"/>
              <a:defRPr sz="3800"/>
            </a:lvl6pPr>
            <a:lvl7pPr lvl="6" rtl="0" algn="ctr">
              <a:spcBef>
                <a:spcPts val="0"/>
              </a:spcBef>
              <a:buSzPct val="100000"/>
              <a:defRPr sz="3800"/>
            </a:lvl7pPr>
            <a:lvl8pPr lvl="7" rtl="0" algn="ctr">
              <a:spcBef>
                <a:spcPts val="0"/>
              </a:spcBef>
              <a:buSzPct val="100000"/>
              <a:defRPr sz="3800"/>
            </a:lvl8pPr>
            <a:lvl9pPr lvl="8" rtl="0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399" name="Shape 399"/>
          <p:cNvSpPr txBox="1"/>
          <p:nvPr>
            <p:ph idx="1" type="subTitle"/>
          </p:nvPr>
        </p:nvSpPr>
        <p:spPr>
          <a:xfrm>
            <a:off x="265500" y="2981125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00" name="Shape 40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1" name="Shape 40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gway Side">
    <p:bg>
      <p:bgPr>
        <a:solidFill>
          <a:srgbClr val="09BCD3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x="749152" y="-28507"/>
            <a:ext cx="7645800" cy="52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ull Blank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 1 1 2">
    <p:bg>
      <p:bgPr>
        <a:solidFill>
          <a:srgbClr val="B71C1C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4" name="Shape 64"/>
          <p:cNvSpPr txBox="1"/>
          <p:nvPr>
            <p:ph idx="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5" name="Shape 65"/>
          <p:cNvSpPr txBox="1"/>
          <p:nvPr>
            <p:ph type="ctrTitle"/>
          </p:nvPr>
        </p:nvSpPr>
        <p:spPr>
          <a:xfrm>
            <a:off x="609600" y="658926"/>
            <a:ext cx="6754800" cy="758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Roboto"/>
              <a:defRPr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66" name="Shape 66"/>
          <p:cNvSpPr txBox="1"/>
          <p:nvPr>
            <p:ph idx="1" type="subTitle"/>
          </p:nvPr>
        </p:nvSpPr>
        <p:spPr>
          <a:xfrm>
            <a:off x="668147" y="1382245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67" name="Shape 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03767" y="538275"/>
            <a:ext cx="161925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1660060"/>
            <a:ext cx="9143999" cy="3483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 1 1 1">
    <p:bg>
      <p:bgPr>
        <a:solidFill>
          <a:srgbClr val="4DB6AC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1" name="Shape 71"/>
          <p:cNvSpPr txBox="1"/>
          <p:nvPr>
            <p:ph idx="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2" name="Shape 72"/>
          <p:cNvSpPr txBox="1"/>
          <p:nvPr>
            <p:ph type="ctrTitle"/>
          </p:nvPr>
        </p:nvSpPr>
        <p:spPr>
          <a:xfrm>
            <a:off x="609600" y="658926"/>
            <a:ext cx="6754800" cy="758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Roboto"/>
              <a:defRPr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668147" y="1382245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74" name="Shape 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03767" y="538275"/>
            <a:ext cx="161925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3">
            <a:alphaModFix amt="89000"/>
          </a:blip>
          <a:stretch>
            <a:fillRect/>
          </a:stretch>
        </p:blipFill>
        <p:spPr>
          <a:xfrm>
            <a:off x="0" y="1660060"/>
            <a:ext cx="9143999" cy="3483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2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71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5" name="Shape 275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4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Relationship Id="rId4" Type="http://schemas.openxmlformats.org/officeDocument/2006/relationships/image" Target="../media/image5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9" Type="http://schemas.openxmlformats.org/officeDocument/2006/relationships/image" Target="../media/image46.png"/><Relationship Id="rId5" Type="http://schemas.openxmlformats.org/officeDocument/2006/relationships/image" Target="../media/image53.png"/><Relationship Id="rId6" Type="http://schemas.openxmlformats.org/officeDocument/2006/relationships/image" Target="../media/image54.gif"/><Relationship Id="rId7" Type="http://schemas.openxmlformats.org/officeDocument/2006/relationships/image" Target="../media/image55.png"/><Relationship Id="rId8" Type="http://schemas.openxmlformats.org/officeDocument/2006/relationships/image" Target="../media/image5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5.png"/><Relationship Id="rId4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6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7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8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9.png"/><Relationship Id="rId4" Type="http://schemas.openxmlformats.org/officeDocument/2006/relationships/image" Target="../media/image7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8.png"/><Relationship Id="rId4" Type="http://schemas.openxmlformats.org/officeDocument/2006/relationships/hyperlink" Target="https://material.angular.io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6.png"/><Relationship Id="rId4" Type="http://schemas.openxmlformats.org/officeDocument/2006/relationships/image" Target="../media/image11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44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Relationship Id="rId7" Type="http://schemas.openxmlformats.org/officeDocument/2006/relationships/image" Target="../media/image7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7.png"/><Relationship Id="rId4" Type="http://schemas.openxmlformats.org/officeDocument/2006/relationships/image" Target="../media/image4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6.png"/><Relationship Id="rId4" Type="http://schemas.openxmlformats.org/officeDocument/2006/relationships/hyperlink" Target="https://octoverse.github.com/" TargetMode="External"/></Relationships>
</file>

<file path=ppt/slides/_rels/slide56.xml.rels><?xml version="1.0" encoding="UTF-8" standalone="yes"?><Relationships xmlns="http://schemas.openxmlformats.org/package/2006/relationships"><Relationship Id="rId40" Type="http://schemas.openxmlformats.org/officeDocument/2006/relationships/image" Target="../media/image126.png"/><Relationship Id="rId20" Type="http://schemas.openxmlformats.org/officeDocument/2006/relationships/image" Target="../media/image129.png"/><Relationship Id="rId42" Type="http://schemas.openxmlformats.org/officeDocument/2006/relationships/image" Target="../media/image128.png"/><Relationship Id="rId41" Type="http://schemas.openxmlformats.org/officeDocument/2006/relationships/image" Target="../media/image115.png"/><Relationship Id="rId22" Type="http://schemas.openxmlformats.org/officeDocument/2006/relationships/image" Target="../media/image94.png"/><Relationship Id="rId21" Type="http://schemas.openxmlformats.org/officeDocument/2006/relationships/image" Target="../media/image92.png"/><Relationship Id="rId43" Type="http://schemas.openxmlformats.org/officeDocument/2006/relationships/image" Target="../media/image117.png"/><Relationship Id="rId24" Type="http://schemas.openxmlformats.org/officeDocument/2006/relationships/image" Target="../media/image96.png"/><Relationship Id="rId23" Type="http://schemas.openxmlformats.org/officeDocument/2006/relationships/image" Target="../media/image99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3.png"/><Relationship Id="rId4" Type="http://schemas.openxmlformats.org/officeDocument/2006/relationships/image" Target="../media/image77.jpg"/><Relationship Id="rId9" Type="http://schemas.openxmlformats.org/officeDocument/2006/relationships/image" Target="../media/image82.png"/><Relationship Id="rId26" Type="http://schemas.openxmlformats.org/officeDocument/2006/relationships/image" Target="../media/image100.png"/><Relationship Id="rId25" Type="http://schemas.openxmlformats.org/officeDocument/2006/relationships/image" Target="../media/image98.png"/><Relationship Id="rId28" Type="http://schemas.openxmlformats.org/officeDocument/2006/relationships/image" Target="../media/image101.png"/><Relationship Id="rId27" Type="http://schemas.openxmlformats.org/officeDocument/2006/relationships/image" Target="../media/image102.png"/><Relationship Id="rId5" Type="http://schemas.openxmlformats.org/officeDocument/2006/relationships/image" Target="../media/image79.png"/><Relationship Id="rId6" Type="http://schemas.openxmlformats.org/officeDocument/2006/relationships/image" Target="../media/image78.png"/><Relationship Id="rId29" Type="http://schemas.openxmlformats.org/officeDocument/2006/relationships/image" Target="../media/image104.png"/><Relationship Id="rId7" Type="http://schemas.openxmlformats.org/officeDocument/2006/relationships/image" Target="../media/image80.png"/><Relationship Id="rId8" Type="http://schemas.openxmlformats.org/officeDocument/2006/relationships/image" Target="../media/image125.jpg"/><Relationship Id="rId31" Type="http://schemas.openxmlformats.org/officeDocument/2006/relationships/image" Target="../media/image130.png"/><Relationship Id="rId30" Type="http://schemas.openxmlformats.org/officeDocument/2006/relationships/image" Target="../media/image103.png"/><Relationship Id="rId11" Type="http://schemas.openxmlformats.org/officeDocument/2006/relationships/image" Target="../media/image83.png"/><Relationship Id="rId33" Type="http://schemas.openxmlformats.org/officeDocument/2006/relationships/image" Target="../media/image107.png"/><Relationship Id="rId10" Type="http://schemas.openxmlformats.org/officeDocument/2006/relationships/image" Target="../media/image81.png"/><Relationship Id="rId32" Type="http://schemas.openxmlformats.org/officeDocument/2006/relationships/image" Target="../media/image105.png"/><Relationship Id="rId13" Type="http://schemas.openxmlformats.org/officeDocument/2006/relationships/image" Target="../media/image87.jpg"/><Relationship Id="rId35" Type="http://schemas.openxmlformats.org/officeDocument/2006/relationships/image" Target="../media/image108.png"/><Relationship Id="rId12" Type="http://schemas.openxmlformats.org/officeDocument/2006/relationships/image" Target="../media/image84.png"/><Relationship Id="rId34" Type="http://schemas.openxmlformats.org/officeDocument/2006/relationships/image" Target="../media/image106.png"/><Relationship Id="rId15" Type="http://schemas.openxmlformats.org/officeDocument/2006/relationships/image" Target="../media/image85.png"/><Relationship Id="rId37" Type="http://schemas.openxmlformats.org/officeDocument/2006/relationships/image" Target="../media/image111.jpg"/><Relationship Id="rId14" Type="http://schemas.openxmlformats.org/officeDocument/2006/relationships/image" Target="../media/image89.png"/><Relationship Id="rId36" Type="http://schemas.openxmlformats.org/officeDocument/2006/relationships/image" Target="../media/image110.png"/><Relationship Id="rId17" Type="http://schemas.openxmlformats.org/officeDocument/2006/relationships/image" Target="../media/image91.png"/><Relationship Id="rId39" Type="http://schemas.openxmlformats.org/officeDocument/2006/relationships/image" Target="../media/image114.png"/><Relationship Id="rId16" Type="http://schemas.openxmlformats.org/officeDocument/2006/relationships/image" Target="../media/image109.png"/><Relationship Id="rId38" Type="http://schemas.openxmlformats.org/officeDocument/2006/relationships/image" Target="../media/image113.png"/><Relationship Id="rId19" Type="http://schemas.openxmlformats.org/officeDocument/2006/relationships/image" Target="../media/image95.png"/><Relationship Id="rId18" Type="http://schemas.openxmlformats.org/officeDocument/2006/relationships/image" Target="../media/image9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5" Type="http://schemas.openxmlformats.org/officeDocument/2006/relationships/image" Target="../media/image121.png"/><Relationship Id="rId6" Type="http://schemas.openxmlformats.org/officeDocument/2006/relationships/image" Target="../media/image120.png"/><Relationship Id="rId7" Type="http://schemas.openxmlformats.org/officeDocument/2006/relationships/image" Target="../media/image119.png"/><Relationship Id="rId8" Type="http://schemas.openxmlformats.org/officeDocument/2006/relationships/image" Target="../media/image122.png"/><Relationship Id="rId11" Type="http://schemas.openxmlformats.org/officeDocument/2006/relationships/image" Target="../media/image132.png"/><Relationship Id="rId10" Type="http://schemas.openxmlformats.org/officeDocument/2006/relationships/image" Target="../media/image127.png"/><Relationship Id="rId12" Type="http://schemas.openxmlformats.org/officeDocument/2006/relationships/image" Target="../media/image13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2.jpg"/><Relationship Id="rId4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44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Relationship Id="rId7" Type="http://schemas.openxmlformats.org/officeDocument/2006/relationships/image" Target="../media/image7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Relationship Id="rId4" Type="http://schemas.openxmlformats.org/officeDocument/2006/relationships/hyperlink" Target="https://www.google.com/url?q=https://angularjs.blogspot.sk/2016/02/angular-2-templates-will-it-parse.html&amp;sa=D&amp;ust=1477327541267000&amp;usg=AFQjCNFx5A7hFtQ4Lc5MdG6Cw94WwBGZ2w" TargetMode="External"/><Relationship Id="rId5" Type="http://schemas.openxmlformats.org/officeDocument/2006/relationships/hyperlink" Target="https://www.google.com/url?q=https://angularjs.blogspot.sk/2016/02/angular-2-templates-will-it-parse.html&amp;sa=D&amp;ust=1477327541267000&amp;usg=AFQjCNFx5A7hFtQ4Lc5MdG6Cw94WwBGZ2w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Shape 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424" y="4295525"/>
            <a:ext cx="687900" cy="687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10" name="Shape 410"/>
          <p:cNvSpPr txBox="1"/>
          <p:nvPr>
            <p:ph type="ctrTitle"/>
          </p:nvPr>
        </p:nvSpPr>
        <p:spPr>
          <a:xfrm>
            <a:off x="1351450" y="969776"/>
            <a:ext cx="6754800" cy="75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What’s new in Angular</a:t>
            </a:r>
          </a:p>
        </p:txBody>
      </p:sp>
      <p:sp>
        <p:nvSpPr>
          <p:cNvPr id="411" name="Shape 411"/>
          <p:cNvSpPr txBox="1"/>
          <p:nvPr>
            <p:ph idx="1" type="subTitle"/>
          </p:nvPr>
        </p:nvSpPr>
        <p:spPr>
          <a:xfrm>
            <a:off x="1409997" y="1693095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2016-12-08</a:t>
            </a:r>
          </a:p>
        </p:txBody>
      </p:sp>
      <p:pic>
        <p:nvPicPr>
          <p:cNvPr descr="shield-large@2x.png" id="412" name="Shape 4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695" y="791297"/>
            <a:ext cx="1062349" cy="1154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Shape 413"/>
          <p:cNvSpPr/>
          <p:nvPr/>
        </p:nvSpPr>
        <p:spPr>
          <a:xfrm>
            <a:off x="1065300" y="4330800"/>
            <a:ext cx="13839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Stephen Fluin</a:t>
            </a:r>
          </a:p>
        </p:txBody>
      </p:sp>
      <p:pic>
        <p:nvPicPr>
          <p:cNvPr descr="stephen-face-1941x1683-2016-04.jpg" id="414" name="Shape 414"/>
          <p:cNvPicPr preferRelativeResize="0"/>
          <p:nvPr/>
        </p:nvPicPr>
        <p:blipFill rotWithShape="1">
          <a:blip r:embed="rId5">
            <a:alphaModFix/>
          </a:blip>
          <a:srcRect b="0" l="6650" r="6641" t="0"/>
          <a:stretch/>
        </p:blipFill>
        <p:spPr>
          <a:xfrm>
            <a:off x="289095" y="4295531"/>
            <a:ext cx="687900" cy="687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15" name="Shape 415"/>
          <p:cNvSpPr/>
          <p:nvPr/>
        </p:nvSpPr>
        <p:spPr>
          <a:xfrm>
            <a:off x="3422625" y="4330800"/>
            <a:ext cx="13839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Kara Erickson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/>
        </p:nvSpPr>
        <p:spPr>
          <a:xfrm>
            <a:off x="3601475" y="3495425"/>
            <a:ext cx="5352900" cy="1569600"/>
          </a:xfrm>
          <a:prstGeom prst="roundRect">
            <a:avLst>
              <a:gd fmla="val 6796" name="adj"/>
            </a:avLst>
          </a:prstGeom>
          <a:solidFill>
            <a:srgbClr val="1878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app/hero-list.component.html</a:t>
            </a:r>
          </a:p>
        </p:txBody>
      </p:sp>
      <p:sp>
        <p:nvSpPr>
          <p:cNvPr id="532" name="Shape 532"/>
          <p:cNvSpPr/>
          <p:nvPr/>
        </p:nvSpPr>
        <p:spPr>
          <a:xfrm>
            <a:off x="3631875" y="3835125"/>
            <a:ext cx="5290800" cy="1192800"/>
          </a:xfrm>
          <a:prstGeom prst="roundRect">
            <a:avLst>
              <a:gd fmla="val 6788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" sz="900">
                <a:solidFill>
                  <a:srgbClr val="63A35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ngFor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"let hero of heroes"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click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)=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"selectHero(hero)"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{{hero.name}}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&lt;/</a:t>
            </a:r>
            <a:r>
              <a:rPr lang="en" sz="900">
                <a:solidFill>
                  <a:srgbClr val="63A35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63A35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hero-detail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ngIf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"selectedHero"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hero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]=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"selectedHero&gt;&lt;/</a:t>
            </a:r>
            <a:r>
              <a:rPr lang="en" sz="900">
                <a:solidFill>
                  <a:srgbClr val="63A35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hero-detail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</a:p>
        </p:txBody>
      </p:sp>
      <p:sp>
        <p:nvSpPr>
          <p:cNvPr id="533" name="Shape 533"/>
          <p:cNvSpPr/>
          <p:nvPr/>
        </p:nvSpPr>
        <p:spPr>
          <a:xfrm>
            <a:off x="5675" y="744900"/>
            <a:ext cx="3376800" cy="4398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4" name="Shape 534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Templates</a:t>
            </a:r>
          </a:p>
        </p:txBody>
      </p:sp>
      <p:pic>
        <p:nvPicPr>
          <p:cNvPr id="535" name="Shape 5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1302" y="1359876"/>
            <a:ext cx="968700" cy="11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Shape 5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8723" y="1410959"/>
            <a:ext cx="1111200" cy="1111199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Shape 537"/>
          <p:cNvSpPr txBox="1"/>
          <p:nvPr/>
        </p:nvSpPr>
        <p:spPr>
          <a:xfrm>
            <a:off x="5737493" y="816745"/>
            <a:ext cx="10338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3600" lIns="67225" rIns="67225" tIns="336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{{expression}}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4999149" y="1501425"/>
            <a:ext cx="2441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3600" lIns="67225" rIns="67225" tIns="336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[propertyName] = “expression”</a:t>
            </a:r>
          </a:p>
        </p:txBody>
      </p:sp>
      <p:sp>
        <p:nvSpPr>
          <p:cNvPr id="539" name="Shape 539"/>
          <p:cNvSpPr txBox="1"/>
          <p:nvPr/>
        </p:nvSpPr>
        <p:spPr>
          <a:xfrm>
            <a:off x="5222349" y="2117425"/>
            <a:ext cx="2218199" cy="2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3600" lIns="67225" rIns="67225" tIns="336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(eventName) = “statement”</a:t>
            </a:r>
          </a:p>
        </p:txBody>
      </p:sp>
      <p:sp>
        <p:nvSpPr>
          <p:cNvPr id="540" name="Shape 540"/>
          <p:cNvSpPr txBox="1"/>
          <p:nvPr/>
        </p:nvSpPr>
        <p:spPr>
          <a:xfrm>
            <a:off x="5337958" y="2742311"/>
            <a:ext cx="1801499" cy="2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3600" lIns="67225" rIns="67225" tIns="336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[(ngModel)] = “property”</a:t>
            </a:r>
          </a:p>
        </p:txBody>
      </p:sp>
      <p:sp>
        <p:nvSpPr>
          <p:cNvPr id="541" name="Shape 541"/>
          <p:cNvSpPr txBox="1"/>
          <p:nvPr/>
        </p:nvSpPr>
        <p:spPr>
          <a:xfrm>
            <a:off x="7784551" y="2619361"/>
            <a:ext cx="1175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3600" lIns="67225" rIns="67225" tIns="336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DOM</a:t>
            </a:r>
          </a:p>
        </p:txBody>
      </p:sp>
      <p:sp>
        <p:nvSpPr>
          <p:cNvPr id="542" name="Shape 542"/>
          <p:cNvSpPr txBox="1"/>
          <p:nvPr/>
        </p:nvSpPr>
        <p:spPr>
          <a:xfrm>
            <a:off x="3562050" y="2619350"/>
            <a:ext cx="11112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3600" lIns="67225" rIns="67225" tIns="336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Component</a:t>
            </a:r>
          </a:p>
        </p:txBody>
      </p:sp>
      <p:cxnSp>
        <p:nvCxnSpPr>
          <p:cNvPr id="543" name="Shape 543"/>
          <p:cNvCxnSpPr/>
          <p:nvPr/>
        </p:nvCxnSpPr>
        <p:spPr>
          <a:xfrm>
            <a:off x="5015061" y="1087240"/>
            <a:ext cx="2441400" cy="0"/>
          </a:xfrm>
          <a:prstGeom prst="straightConnector1">
            <a:avLst/>
          </a:prstGeom>
          <a:noFill/>
          <a:ln cap="rnd" cmpd="sng" w="28575">
            <a:solidFill>
              <a:srgbClr val="008000"/>
            </a:solidFill>
            <a:prstDash val="dot"/>
            <a:round/>
            <a:headEnd len="med" w="med" type="none"/>
            <a:tailEnd len="lg" w="lg" type="triangle"/>
          </a:ln>
        </p:spPr>
      </p:cxnSp>
      <p:cxnSp>
        <p:nvCxnSpPr>
          <p:cNvPr id="544" name="Shape 544"/>
          <p:cNvCxnSpPr/>
          <p:nvPr/>
        </p:nvCxnSpPr>
        <p:spPr>
          <a:xfrm>
            <a:off x="4999308" y="1776355"/>
            <a:ext cx="2441400" cy="0"/>
          </a:xfrm>
          <a:prstGeom prst="straightConnector1">
            <a:avLst/>
          </a:prstGeom>
          <a:noFill/>
          <a:ln cap="rnd" cmpd="sng" w="28575">
            <a:solidFill>
              <a:srgbClr val="008000"/>
            </a:solidFill>
            <a:prstDash val="dot"/>
            <a:round/>
            <a:headEnd len="med" w="med" type="none"/>
            <a:tailEnd len="lg" w="lg" type="triangle"/>
          </a:ln>
        </p:spPr>
      </p:cxnSp>
      <p:cxnSp>
        <p:nvCxnSpPr>
          <p:cNvPr id="545" name="Shape 545"/>
          <p:cNvCxnSpPr/>
          <p:nvPr/>
        </p:nvCxnSpPr>
        <p:spPr>
          <a:xfrm>
            <a:off x="4999308" y="2394579"/>
            <a:ext cx="2441400" cy="0"/>
          </a:xfrm>
          <a:prstGeom prst="straightConnector1">
            <a:avLst/>
          </a:prstGeom>
          <a:noFill/>
          <a:ln cap="rnd" cmpd="sng" w="28575">
            <a:solidFill>
              <a:srgbClr val="008000"/>
            </a:solidFill>
            <a:prstDash val="dot"/>
            <a:round/>
            <a:headEnd len="lg" w="lg" type="triangle"/>
            <a:tailEnd len="med" w="med" type="none"/>
          </a:ln>
        </p:spPr>
      </p:cxnSp>
      <p:cxnSp>
        <p:nvCxnSpPr>
          <p:cNvPr id="546" name="Shape 546"/>
          <p:cNvCxnSpPr/>
          <p:nvPr/>
        </p:nvCxnSpPr>
        <p:spPr>
          <a:xfrm rot="10800000">
            <a:off x="4999308" y="3012803"/>
            <a:ext cx="2441400" cy="0"/>
          </a:xfrm>
          <a:prstGeom prst="straightConnector1">
            <a:avLst/>
          </a:prstGeom>
          <a:noFill/>
          <a:ln cap="rnd" cmpd="sng" w="28575">
            <a:solidFill>
              <a:srgbClr val="008000"/>
            </a:solidFill>
            <a:prstDash val="dot"/>
            <a:round/>
            <a:headEnd len="lg" w="lg" type="triangle"/>
            <a:tailEnd len="lg" w="lg" type="triangle"/>
          </a:ln>
        </p:spPr>
      </p:cxnSp>
      <p:grpSp>
        <p:nvGrpSpPr>
          <p:cNvPr id="547" name="Shape 547"/>
          <p:cNvGrpSpPr/>
          <p:nvPr/>
        </p:nvGrpSpPr>
        <p:grpSpPr>
          <a:xfrm>
            <a:off x="4752603" y="831196"/>
            <a:ext cx="2957514" cy="2451373"/>
            <a:chOff x="3106271" y="2019883"/>
            <a:chExt cx="5961528" cy="2541600"/>
          </a:xfrm>
        </p:grpSpPr>
        <p:cxnSp>
          <p:nvCxnSpPr>
            <p:cNvPr id="548" name="Shape 548"/>
            <p:cNvCxnSpPr/>
            <p:nvPr/>
          </p:nvCxnSpPr>
          <p:spPr>
            <a:xfrm>
              <a:off x="3106271" y="2019883"/>
              <a:ext cx="0" cy="254160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9" name="Shape 549"/>
            <p:cNvCxnSpPr/>
            <p:nvPr/>
          </p:nvCxnSpPr>
          <p:spPr>
            <a:xfrm>
              <a:off x="9067800" y="2019883"/>
              <a:ext cx="0" cy="254160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50" name="Shape 550"/>
          <p:cNvSpPr/>
          <p:nvPr/>
        </p:nvSpPr>
        <p:spPr>
          <a:xfrm>
            <a:off x="5335156" y="1189237"/>
            <a:ext cx="1885499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125" lIns="137125" rIns="137125" tIns="13712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500">
                <a:solidFill>
                  <a:srgbClr val="4EB0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Interpolation</a:t>
            </a:r>
          </a:p>
        </p:txBody>
      </p:sp>
      <p:sp>
        <p:nvSpPr>
          <p:cNvPr id="551" name="Shape 551"/>
          <p:cNvSpPr/>
          <p:nvPr/>
        </p:nvSpPr>
        <p:spPr>
          <a:xfrm>
            <a:off x="5335156" y="1809184"/>
            <a:ext cx="1885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125" lIns="137125" rIns="137125" tIns="13712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500">
                <a:solidFill>
                  <a:srgbClr val="4EB0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One Way Binding</a:t>
            </a:r>
          </a:p>
        </p:txBody>
      </p:sp>
      <p:sp>
        <p:nvSpPr>
          <p:cNvPr id="552" name="Shape 552"/>
          <p:cNvSpPr/>
          <p:nvPr/>
        </p:nvSpPr>
        <p:spPr>
          <a:xfrm>
            <a:off x="5335334" y="2427277"/>
            <a:ext cx="18852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125" lIns="137125" rIns="137125" tIns="13712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500">
                <a:solidFill>
                  <a:srgbClr val="4EB0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Event Binding</a:t>
            </a:r>
          </a:p>
        </p:txBody>
      </p:sp>
      <p:sp>
        <p:nvSpPr>
          <p:cNvPr id="553" name="Shape 553"/>
          <p:cNvSpPr/>
          <p:nvPr/>
        </p:nvSpPr>
        <p:spPr>
          <a:xfrm>
            <a:off x="5335156" y="3041060"/>
            <a:ext cx="18855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125" lIns="137125" rIns="137125" tIns="13712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500">
                <a:solidFill>
                  <a:srgbClr val="4EB0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Two Way Binding</a:t>
            </a:r>
          </a:p>
        </p:txBody>
      </p:sp>
      <p:grpSp>
        <p:nvGrpSpPr>
          <p:cNvPr id="554" name="Shape 554"/>
          <p:cNvGrpSpPr/>
          <p:nvPr/>
        </p:nvGrpSpPr>
        <p:grpSpPr>
          <a:xfrm>
            <a:off x="488837" y="1170725"/>
            <a:ext cx="3476437" cy="524400"/>
            <a:chOff x="145687" y="746800"/>
            <a:chExt cx="3476437" cy="524400"/>
          </a:xfrm>
        </p:grpSpPr>
        <p:sp>
          <p:nvSpPr>
            <p:cNvPr id="555" name="Shape 555"/>
            <p:cNvSpPr txBox="1"/>
            <p:nvPr/>
          </p:nvSpPr>
          <p:spPr>
            <a:xfrm>
              <a:off x="406425" y="746800"/>
              <a:ext cx="32157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HTML</a:t>
              </a:r>
            </a:p>
          </p:txBody>
        </p:sp>
        <p:pic>
          <p:nvPicPr>
            <p:cNvPr id="556" name="Shape 5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5687" y="8947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7" name="Shape 557"/>
          <p:cNvGrpSpPr/>
          <p:nvPr/>
        </p:nvGrpSpPr>
        <p:grpSpPr>
          <a:xfrm>
            <a:off x="488837" y="1768858"/>
            <a:ext cx="3476437" cy="524400"/>
            <a:chOff x="145687" y="746800"/>
            <a:chExt cx="3476437" cy="524400"/>
          </a:xfrm>
        </p:grpSpPr>
        <p:sp>
          <p:nvSpPr>
            <p:cNvPr id="558" name="Shape 558"/>
            <p:cNvSpPr txBox="1"/>
            <p:nvPr/>
          </p:nvSpPr>
          <p:spPr>
            <a:xfrm>
              <a:off x="406425" y="746800"/>
              <a:ext cx="32157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Property &amp;</a:t>
              </a:r>
              <a:br>
                <a:rPr b="1"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Event Binding</a:t>
              </a:r>
            </a:p>
          </p:txBody>
        </p:sp>
        <p:pic>
          <p:nvPicPr>
            <p:cNvPr id="559" name="Shape 5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5687" y="8947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/>
        </p:nvSpPr>
        <p:spPr>
          <a:xfrm>
            <a:off x="5675" y="744900"/>
            <a:ext cx="3376800" cy="4398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5" name="Shape 565"/>
          <p:cNvSpPr txBox="1"/>
          <p:nvPr/>
        </p:nvSpPr>
        <p:spPr>
          <a:xfrm>
            <a:off x="3200750" y="761887"/>
            <a:ext cx="5808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Structural</a:t>
            </a:r>
          </a:p>
        </p:txBody>
      </p:sp>
      <p:sp>
        <p:nvSpPr>
          <p:cNvPr id="566" name="Shape 566"/>
          <p:cNvSpPr txBox="1"/>
          <p:nvPr/>
        </p:nvSpPr>
        <p:spPr>
          <a:xfrm>
            <a:off x="3382475" y="3267503"/>
            <a:ext cx="5743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Attribute</a:t>
            </a:r>
          </a:p>
        </p:txBody>
      </p:sp>
      <p:grpSp>
        <p:nvGrpSpPr>
          <p:cNvPr id="567" name="Shape 567"/>
          <p:cNvGrpSpPr/>
          <p:nvPr/>
        </p:nvGrpSpPr>
        <p:grpSpPr>
          <a:xfrm>
            <a:off x="488837" y="1170725"/>
            <a:ext cx="2893537" cy="524400"/>
            <a:chOff x="145687" y="746800"/>
            <a:chExt cx="2893537" cy="524400"/>
          </a:xfrm>
        </p:grpSpPr>
        <p:sp>
          <p:nvSpPr>
            <p:cNvPr id="568" name="Shape 568"/>
            <p:cNvSpPr txBox="1"/>
            <p:nvPr/>
          </p:nvSpPr>
          <p:spPr>
            <a:xfrm>
              <a:off x="406425" y="746800"/>
              <a:ext cx="26328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HTML</a:t>
              </a:r>
            </a:p>
          </p:txBody>
        </p:sp>
        <p:pic>
          <p:nvPicPr>
            <p:cNvPr id="569" name="Shape 5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5687" y="8947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0" name="Shape 570"/>
          <p:cNvGrpSpPr/>
          <p:nvPr/>
        </p:nvGrpSpPr>
        <p:grpSpPr>
          <a:xfrm>
            <a:off x="488837" y="1768850"/>
            <a:ext cx="2893537" cy="524400"/>
            <a:chOff x="145687" y="746791"/>
            <a:chExt cx="2893537" cy="524400"/>
          </a:xfrm>
        </p:grpSpPr>
        <p:sp>
          <p:nvSpPr>
            <p:cNvPr id="571" name="Shape 571"/>
            <p:cNvSpPr txBox="1"/>
            <p:nvPr/>
          </p:nvSpPr>
          <p:spPr>
            <a:xfrm>
              <a:off x="406425" y="746791"/>
              <a:ext cx="26328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Property &amp;</a:t>
              </a:r>
              <a:br>
                <a:rPr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Event Binding</a:t>
              </a:r>
            </a:p>
          </p:txBody>
        </p:sp>
        <p:pic>
          <p:nvPicPr>
            <p:cNvPr id="572" name="Shape 5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5687" y="8947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3" name="Shape 573"/>
          <p:cNvGrpSpPr/>
          <p:nvPr/>
        </p:nvGrpSpPr>
        <p:grpSpPr>
          <a:xfrm>
            <a:off x="488837" y="2367000"/>
            <a:ext cx="2893537" cy="524400"/>
            <a:chOff x="145687" y="746808"/>
            <a:chExt cx="2893537" cy="524400"/>
          </a:xfrm>
        </p:grpSpPr>
        <p:sp>
          <p:nvSpPr>
            <p:cNvPr id="574" name="Shape 574"/>
            <p:cNvSpPr txBox="1"/>
            <p:nvPr/>
          </p:nvSpPr>
          <p:spPr>
            <a:xfrm>
              <a:off x="406425" y="746808"/>
              <a:ext cx="26328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Directives</a:t>
              </a:r>
            </a:p>
          </p:txBody>
        </p:sp>
        <p:pic>
          <p:nvPicPr>
            <p:cNvPr id="575" name="Shape 5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5687" y="8947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6" name="Shape 576"/>
          <p:cNvSpPr/>
          <p:nvPr/>
        </p:nvSpPr>
        <p:spPr>
          <a:xfrm>
            <a:off x="3549500" y="1244850"/>
            <a:ext cx="5352900" cy="1551000"/>
          </a:xfrm>
          <a:prstGeom prst="roundRect">
            <a:avLst>
              <a:gd fmla="val 6796" name="adj"/>
            </a:avLst>
          </a:prstGeom>
          <a:solidFill>
            <a:srgbClr val="1878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app/hero-list.component.html </a:t>
            </a:r>
          </a:p>
        </p:txBody>
      </p:sp>
      <p:sp>
        <p:nvSpPr>
          <p:cNvPr id="577" name="Shape 577"/>
          <p:cNvSpPr/>
          <p:nvPr/>
        </p:nvSpPr>
        <p:spPr>
          <a:xfrm>
            <a:off x="3579900" y="1584550"/>
            <a:ext cx="5290800" cy="1188300"/>
          </a:xfrm>
          <a:prstGeom prst="roundRect">
            <a:avLst>
              <a:gd fmla="val 6788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" sz="900">
                <a:solidFill>
                  <a:srgbClr val="63A35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ngFor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"let hero of heroes"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click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)=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"selectHero(hero)"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{{hero.name}}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&lt;/</a:t>
            </a:r>
            <a:r>
              <a:rPr lang="en" sz="900">
                <a:solidFill>
                  <a:srgbClr val="63A35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63A35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hero-detail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ngIf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"selectedHero"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hero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]=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"selectedHero&gt;&lt;/</a:t>
            </a:r>
            <a:r>
              <a:rPr lang="en" sz="900">
                <a:solidFill>
                  <a:srgbClr val="63A35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hero-detail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</a:p>
        </p:txBody>
      </p:sp>
      <p:sp>
        <p:nvSpPr>
          <p:cNvPr id="578" name="Shape 578"/>
          <p:cNvSpPr/>
          <p:nvPr/>
        </p:nvSpPr>
        <p:spPr>
          <a:xfrm>
            <a:off x="3549500" y="3754000"/>
            <a:ext cx="5352900" cy="988800"/>
          </a:xfrm>
          <a:prstGeom prst="roundRect">
            <a:avLst>
              <a:gd fmla="val 6796" name="adj"/>
            </a:avLst>
          </a:prstGeom>
          <a:solidFill>
            <a:srgbClr val="1878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app/hero-detail.component.html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9" name="Shape 579"/>
          <p:cNvSpPr/>
          <p:nvPr/>
        </p:nvSpPr>
        <p:spPr>
          <a:xfrm>
            <a:off x="3579900" y="4093700"/>
            <a:ext cx="5290800" cy="609600"/>
          </a:xfrm>
          <a:prstGeom prst="roundRect">
            <a:avLst>
              <a:gd fmla="val 6788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63A35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[(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ngModel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)]=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"hero.name"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</a:p>
        </p:txBody>
      </p:sp>
      <p:sp>
        <p:nvSpPr>
          <p:cNvPr id="580" name="Shape 580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Templates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/>
        </p:nvSpPr>
        <p:spPr>
          <a:xfrm>
            <a:off x="5675" y="744900"/>
            <a:ext cx="3376800" cy="4398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6" name="Shape 586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Templates</a:t>
            </a:r>
          </a:p>
        </p:txBody>
      </p:sp>
      <p:grpSp>
        <p:nvGrpSpPr>
          <p:cNvPr id="587" name="Shape 587"/>
          <p:cNvGrpSpPr/>
          <p:nvPr/>
        </p:nvGrpSpPr>
        <p:grpSpPr>
          <a:xfrm>
            <a:off x="488837" y="1170725"/>
            <a:ext cx="3476437" cy="524400"/>
            <a:chOff x="145687" y="746800"/>
            <a:chExt cx="3476437" cy="524400"/>
          </a:xfrm>
        </p:grpSpPr>
        <p:sp>
          <p:nvSpPr>
            <p:cNvPr id="588" name="Shape 588"/>
            <p:cNvSpPr txBox="1"/>
            <p:nvPr/>
          </p:nvSpPr>
          <p:spPr>
            <a:xfrm>
              <a:off x="406425" y="746800"/>
              <a:ext cx="32157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HTML</a:t>
              </a:r>
            </a:p>
          </p:txBody>
        </p:sp>
        <p:pic>
          <p:nvPicPr>
            <p:cNvPr id="589" name="Shape 5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5687" y="8947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0" name="Shape 590"/>
          <p:cNvGrpSpPr/>
          <p:nvPr/>
        </p:nvGrpSpPr>
        <p:grpSpPr>
          <a:xfrm>
            <a:off x="488837" y="1768858"/>
            <a:ext cx="3476437" cy="524400"/>
            <a:chOff x="145687" y="746800"/>
            <a:chExt cx="3476437" cy="524400"/>
          </a:xfrm>
        </p:grpSpPr>
        <p:sp>
          <p:nvSpPr>
            <p:cNvPr id="591" name="Shape 591"/>
            <p:cNvSpPr txBox="1"/>
            <p:nvPr/>
          </p:nvSpPr>
          <p:spPr>
            <a:xfrm>
              <a:off x="406425" y="746800"/>
              <a:ext cx="32157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Property &amp;</a:t>
              </a:r>
              <a:br>
                <a:rPr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Event Binding</a:t>
              </a:r>
            </a:p>
          </p:txBody>
        </p:sp>
        <p:pic>
          <p:nvPicPr>
            <p:cNvPr id="592" name="Shape 5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5687" y="8947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3" name="Shape 593"/>
          <p:cNvGrpSpPr/>
          <p:nvPr/>
        </p:nvGrpSpPr>
        <p:grpSpPr>
          <a:xfrm>
            <a:off x="488837" y="2366991"/>
            <a:ext cx="3476437" cy="524400"/>
            <a:chOff x="145687" y="746800"/>
            <a:chExt cx="3476437" cy="524400"/>
          </a:xfrm>
        </p:grpSpPr>
        <p:sp>
          <p:nvSpPr>
            <p:cNvPr id="594" name="Shape 594"/>
            <p:cNvSpPr txBox="1"/>
            <p:nvPr/>
          </p:nvSpPr>
          <p:spPr>
            <a:xfrm>
              <a:off x="406425" y="746800"/>
              <a:ext cx="32157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Directives</a:t>
              </a:r>
            </a:p>
          </p:txBody>
        </p:sp>
        <p:pic>
          <p:nvPicPr>
            <p:cNvPr id="595" name="Shape 5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5687" y="8947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6" name="Shape 596"/>
          <p:cNvGrpSpPr/>
          <p:nvPr/>
        </p:nvGrpSpPr>
        <p:grpSpPr>
          <a:xfrm>
            <a:off x="488837" y="2888925"/>
            <a:ext cx="3476437" cy="524400"/>
            <a:chOff x="145687" y="670600"/>
            <a:chExt cx="3476437" cy="524400"/>
          </a:xfrm>
        </p:grpSpPr>
        <p:sp>
          <p:nvSpPr>
            <p:cNvPr id="597" name="Shape 597"/>
            <p:cNvSpPr txBox="1"/>
            <p:nvPr/>
          </p:nvSpPr>
          <p:spPr>
            <a:xfrm>
              <a:off x="406425" y="670600"/>
              <a:ext cx="32157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</a:p>
          </p:txBody>
        </p:sp>
        <p:pic>
          <p:nvPicPr>
            <p:cNvPr id="598" name="Shape 5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5687" y="8185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9" name="Shape 599"/>
          <p:cNvSpPr/>
          <p:nvPr/>
        </p:nvSpPr>
        <p:spPr>
          <a:xfrm rot="-5400000">
            <a:off x="6114400" y="579192"/>
            <a:ext cx="296700" cy="39990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999999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600" name="Shape 600"/>
          <p:cNvSpPr txBox="1"/>
          <p:nvPr/>
        </p:nvSpPr>
        <p:spPr>
          <a:xfrm>
            <a:off x="4574350" y="2257293"/>
            <a:ext cx="33768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Component Class</a:t>
            </a:r>
          </a:p>
        </p:txBody>
      </p:sp>
      <p:sp>
        <p:nvSpPr>
          <p:cNvPr id="601" name="Shape 601"/>
          <p:cNvSpPr/>
          <p:nvPr/>
        </p:nvSpPr>
        <p:spPr>
          <a:xfrm>
            <a:off x="4839975" y="918475"/>
            <a:ext cx="2778300" cy="1392000"/>
          </a:xfrm>
          <a:prstGeom prst="roundRect">
            <a:avLst>
              <a:gd fmla="val 6796" name="adj"/>
            </a:avLst>
          </a:prstGeom>
          <a:solidFill>
            <a:srgbClr val="1878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app/hero-list.component.html </a:t>
            </a:r>
          </a:p>
        </p:txBody>
      </p:sp>
      <p:sp>
        <p:nvSpPr>
          <p:cNvPr id="602" name="Shape 602"/>
          <p:cNvSpPr/>
          <p:nvPr/>
        </p:nvSpPr>
        <p:spPr>
          <a:xfrm>
            <a:off x="4855750" y="1146655"/>
            <a:ext cx="2746800" cy="1140599"/>
          </a:xfrm>
          <a:prstGeom prst="roundRect">
            <a:avLst>
              <a:gd fmla="val 6788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600">
                <a:solidFill>
                  <a:srgbClr val="63A35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lang="en" sz="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&gt;Hero List&lt;/</a:t>
            </a:r>
            <a:r>
              <a:rPr lang="en" sz="600">
                <a:solidFill>
                  <a:srgbClr val="63A35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lang="en" sz="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t/>
            </a:r>
            <a:endParaRPr sz="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600">
                <a:solidFill>
                  <a:srgbClr val="63A35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" sz="600">
                <a:solidFill>
                  <a:srgbClr val="63A35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sz="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&gt;Pick a hero from the list&lt;/</a:t>
            </a:r>
            <a:r>
              <a:rPr lang="en" sz="600">
                <a:solidFill>
                  <a:srgbClr val="63A35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sz="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" sz="600">
                <a:solidFill>
                  <a:srgbClr val="63A35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600">
                <a:solidFill>
                  <a:srgbClr val="63A35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en" sz="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" sz="600">
                <a:solidFill>
                  <a:srgbClr val="63A35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</a:t>
            </a:r>
            <a:r>
              <a:rPr lang="en" sz="6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ngFor</a:t>
            </a:r>
            <a:r>
              <a:rPr lang="en" sz="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60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"let hero of heroes"</a:t>
            </a:r>
            <a:r>
              <a:rPr lang="en" sz="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6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click</a:t>
            </a:r>
            <a:r>
              <a:rPr lang="en" sz="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)=</a:t>
            </a:r>
            <a:r>
              <a:rPr lang="en" sz="60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"selectHero(hero)"</a:t>
            </a:r>
            <a:r>
              <a:rPr lang="en" sz="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{{hero.name}}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&lt;/</a:t>
            </a:r>
            <a:r>
              <a:rPr lang="en" sz="600">
                <a:solidFill>
                  <a:srgbClr val="63A35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600">
                <a:solidFill>
                  <a:srgbClr val="63A35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en" sz="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</a:p>
        </p:txBody>
      </p:sp>
      <p:sp>
        <p:nvSpPr>
          <p:cNvPr id="603" name="Shape 603"/>
          <p:cNvSpPr/>
          <p:nvPr/>
        </p:nvSpPr>
        <p:spPr>
          <a:xfrm>
            <a:off x="3622670" y="2784635"/>
            <a:ext cx="5352900" cy="2104500"/>
          </a:xfrm>
          <a:prstGeom prst="roundRect">
            <a:avLst>
              <a:gd fmla="val 6796" name="adj"/>
            </a:avLst>
          </a:prstGeom>
          <a:solidFill>
            <a:srgbClr val="1878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app/hero-list.component.ts</a:t>
            </a:r>
          </a:p>
        </p:txBody>
      </p:sp>
      <p:sp>
        <p:nvSpPr>
          <p:cNvPr id="604" name="Shape 604"/>
          <p:cNvSpPr/>
          <p:nvPr/>
        </p:nvSpPr>
        <p:spPr>
          <a:xfrm>
            <a:off x="3653070" y="3117840"/>
            <a:ext cx="5290800" cy="1750800"/>
          </a:xfrm>
          <a:prstGeom prst="roundRect">
            <a:avLst>
              <a:gd fmla="val 6788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HeroListComponent</a:t>
            </a: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OnInit</a:t>
            </a: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heroes</a:t>
            </a: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Hero[];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selectedHero</a:t>
            </a: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Hero;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7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constructor </a:t>
            </a: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service</a:t>
            </a: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HeroService) { }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ngOnInit</a:t>
            </a: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7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.heroes </a:t>
            </a:r>
            <a:r>
              <a:rPr lang="en" sz="7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.service.getHeroes();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selectHero</a:t>
            </a: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00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hero</a:t>
            </a: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Hero) { </a:t>
            </a:r>
            <a:r>
              <a:rPr lang="en" sz="7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.selectedHero </a:t>
            </a:r>
            <a:r>
              <a:rPr lang="en" sz="7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hero; }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/>
        </p:nvSpPr>
        <p:spPr>
          <a:xfrm>
            <a:off x="5675" y="744900"/>
            <a:ext cx="3376800" cy="4398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0" name="Shape 610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Component Architecture</a:t>
            </a:r>
          </a:p>
        </p:txBody>
      </p:sp>
      <p:sp>
        <p:nvSpPr>
          <p:cNvPr id="611" name="Shape 611"/>
          <p:cNvSpPr txBox="1"/>
          <p:nvPr/>
        </p:nvSpPr>
        <p:spPr>
          <a:xfrm>
            <a:off x="3282250" y="956725"/>
            <a:ext cx="5613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Just A Class</a:t>
            </a:r>
          </a:p>
        </p:txBody>
      </p:sp>
      <p:grpSp>
        <p:nvGrpSpPr>
          <p:cNvPr id="612" name="Shape 612"/>
          <p:cNvGrpSpPr/>
          <p:nvPr/>
        </p:nvGrpSpPr>
        <p:grpSpPr>
          <a:xfrm>
            <a:off x="501287" y="1170725"/>
            <a:ext cx="3476437" cy="524400"/>
            <a:chOff x="145687" y="746800"/>
            <a:chExt cx="3476437" cy="524400"/>
          </a:xfrm>
        </p:grpSpPr>
        <p:sp>
          <p:nvSpPr>
            <p:cNvPr id="613" name="Shape 613"/>
            <p:cNvSpPr txBox="1"/>
            <p:nvPr/>
          </p:nvSpPr>
          <p:spPr>
            <a:xfrm>
              <a:off x="406425" y="746800"/>
              <a:ext cx="32157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Service Composition</a:t>
              </a:r>
            </a:p>
          </p:txBody>
        </p:sp>
        <p:pic>
          <p:nvPicPr>
            <p:cNvPr id="614" name="Shape 6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5687" y="8947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5" name="Shape 615"/>
          <p:cNvSpPr/>
          <p:nvPr/>
        </p:nvSpPr>
        <p:spPr>
          <a:xfrm>
            <a:off x="3631225" y="1700950"/>
            <a:ext cx="5352900" cy="2904000"/>
          </a:xfrm>
          <a:prstGeom prst="roundRect">
            <a:avLst>
              <a:gd fmla="val 6796" name="adj"/>
            </a:avLst>
          </a:prstGeom>
          <a:solidFill>
            <a:srgbClr val="1878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app/hero.service.ts</a:t>
            </a:r>
          </a:p>
        </p:txBody>
      </p:sp>
      <p:sp>
        <p:nvSpPr>
          <p:cNvPr id="616" name="Shape 616"/>
          <p:cNvSpPr/>
          <p:nvPr/>
        </p:nvSpPr>
        <p:spPr>
          <a:xfrm>
            <a:off x="3661625" y="2089125"/>
            <a:ext cx="5290800" cy="2492400"/>
          </a:xfrm>
          <a:prstGeom prst="roundRect">
            <a:avLst>
              <a:gd fmla="val 6788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@Injectable()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HeroService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constructor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Http,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errorHandler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HttpErrorHandler) { }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getHeroes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() {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.http.get(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'app/heroes'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.map(res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res.json().data)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.catch(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.errorHandler.handle);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/>
        </p:nvSpPr>
        <p:spPr>
          <a:xfrm>
            <a:off x="3507000" y="1059775"/>
            <a:ext cx="5564100" cy="1766400"/>
          </a:xfrm>
          <a:prstGeom prst="roundRect">
            <a:avLst>
              <a:gd fmla="val 16667" name="adj"/>
            </a:avLst>
          </a:prstGeom>
          <a:solidFill>
            <a:srgbClr val="FCFCFC"/>
          </a:solidFill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2" name="Shape 622"/>
          <p:cNvSpPr/>
          <p:nvPr/>
        </p:nvSpPr>
        <p:spPr>
          <a:xfrm>
            <a:off x="5675" y="744900"/>
            <a:ext cx="3376800" cy="4398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3" name="Shape 623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Component Architecture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3542300" y="1128125"/>
            <a:ext cx="5322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</a:rPr>
              <a:t>Injector</a:t>
            </a:r>
          </a:p>
        </p:txBody>
      </p:sp>
      <p:grpSp>
        <p:nvGrpSpPr>
          <p:cNvPr id="625" name="Shape 625"/>
          <p:cNvGrpSpPr/>
          <p:nvPr/>
        </p:nvGrpSpPr>
        <p:grpSpPr>
          <a:xfrm>
            <a:off x="501287" y="1170725"/>
            <a:ext cx="3476437" cy="524400"/>
            <a:chOff x="145687" y="746800"/>
            <a:chExt cx="3476437" cy="524400"/>
          </a:xfrm>
        </p:grpSpPr>
        <p:sp>
          <p:nvSpPr>
            <p:cNvPr id="626" name="Shape 626"/>
            <p:cNvSpPr txBox="1"/>
            <p:nvPr/>
          </p:nvSpPr>
          <p:spPr>
            <a:xfrm>
              <a:off x="406425" y="746800"/>
              <a:ext cx="32157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Service Composition</a:t>
              </a:r>
            </a:p>
          </p:txBody>
        </p:sp>
        <p:pic>
          <p:nvPicPr>
            <p:cNvPr id="627" name="Shape 6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5687" y="8947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8" name="Shape 628"/>
          <p:cNvGrpSpPr/>
          <p:nvPr/>
        </p:nvGrpSpPr>
        <p:grpSpPr>
          <a:xfrm>
            <a:off x="501287" y="1840680"/>
            <a:ext cx="3476437" cy="524400"/>
            <a:chOff x="145687" y="746800"/>
            <a:chExt cx="3476437" cy="524400"/>
          </a:xfrm>
        </p:grpSpPr>
        <p:sp>
          <p:nvSpPr>
            <p:cNvPr id="629" name="Shape 629"/>
            <p:cNvSpPr txBox="1"/>
            <p:nvPr/>
          </p:nvSpPr>
          <p:spPr>
            <a:xfrm>
              <a:off x="406425" y="746800"/>
              <a:ext cx="32157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Dependency Injection</a:t>
              </a:r>
            </a:p>
          </p:txBody>
        </p:sp>
        <p:pic>
          <p:nvPicPr>
            <p:cNvPr id="630" name="Shape 6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5687" y="8947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1" name="Shape 631"/>
          <p:cNvGrpSpPr/>
          <p:nvPr/>
        </p:nvGrpSpPr>
        <p:grpSpPr>
          <a:xfrm>
            <a:off x="3639325" y="3370500"/>
            <a:ext cx="5352900" cy="1432500"/>
            <a:chOff x="3549500" y="3754000"/>
            <a:chExt cx="5352900" cy="1432500"/>
          </a:xfrm>
        </p:grpSpPr>
        <p:sp>
          <p:nvSpPr>
            <p:cNvPr id="632" name="Shape 632"/>
            <p:cNvSpPr/>
            <p:nvPr/>
          </p:nvSpPr>
          <p:spPr>
            <a:xfrm>
              <a:off x="3549500" y="3754000"/>
              <a:ext cx="5352900" cy="1432500"/>
            </a:xfrm>
            <a:prstGeom prst="roundRect">
              <a:avLst>
                <a:gd fmla="val 6796" name="adj"/>
              </a:avLst>
            </a:prstGeom>
            <a:solidFill>
              <a:srgbClr val="1878CC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en" sz="11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app/hero-list.component.html</a:t>
              </a:r>
            </a:p>
            <a:p>
              <a:pPr lvl="0" rtl="0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33" name="Shape 633"/>
            <p:cNvSpPr/>
            <p:nvPr/>
          </p:nvSpPr>
          <p:spPr>
            <a:xfrm>
              <a:off x="3579900" y="4114808"/>
              <a:ext cx="5290800" cy="1032300"/>
            </a:xfrm>
            <a:prstGeom prst="roundRect">
              <a:avLst>
                <a:gd fmla="val 6788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lnSpc>
                  <a:spcPct val="142857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lvl="0" rtl="0">
                <a:lnSpc>
                  <a:spcPct val="142857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lvl="0" rtl="0">
                <a:lnSpc>
                  <a:spcPct val="142857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en" sz="900">
                  <a:solidFill>
                    <a:srgbClr val="A71D5D"/>
                  </a:solidFill>
                  <a:latin typeface="Consolas"/>
                  <a:ea typeface="Consolas"/>
                  <a:cs typeface="Consolas"/>
                  <a:sym typeface="Consolas"/>
                </a:rPr>
                <a:t>constructor</a:t>
              </a:r>
              <a:r>
                <a:rPr lang="en" sz="90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</a:p>
            <a:p>
              <a:pPr lvl="0" rtl="0">
                <a:lnSpc>
                  <a:spcPct val="142857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en" sz="900">
                  <a:solidFill>
                    <a:srgbClr val="A71D5D"/>
                  </a:solidFill>
                  <a:latin typeface="Consolas"/>
                  <a:ea typeface="Consolas"/>
                  <a:cs typeface="Consolas"/>
                  <a:sym typeface="Consolas"/>
                </a:rPr>
                <a:t>     private</a:t>
              </a:r>
              <a:r>
                <a:rPr lang="en" sz="90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 sz="900">
                  <a:solidFill>
                    <a:srgbClr val="ED6A43"/>
                  </a:solidFill>
                  <a:latin typeface="Consolas"/>
                  <a:ea typeface="Consolas"/>
                  <a:cs typeface="Consolas"/>
                  <a:sym typeface="Consolas"/>
                </a:rPr>
                <a:t>heroService</a:t>
              </a:r>
              <a:r>
                <a:rPr lang="en" sz="90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: HeroService</a:t>
              </a:r>
            </a:p>
            <a:p>
              <a:pPr lvl="0" rtl="0">
                <a:lnSpc>
                  <a:spcPct val="142857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en" sz="90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) { }</a:t>
              </a:r>
            </a:p>
            <a:p>
              <a:pPr indent="-69850" lvl="0" marL="0" marR="0" rtl="0" algn="l">
                <a:lnSpc>
                  <a:spcPct val="142857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0" marR="0" rtl="0" algn="l">
                <a:lnSpc>
                  <a:spcPct val="14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634" name="Shape 634"/>
          <p:cNvGrpSpPr/>
          <p:nvPr/>
        </p:nvGrpSpPr>
        <p:grpSpPr>
          <a:xfrm>
            <a:off x="3604774" y="1732800"/>
            <a:ext cx="1268100" cy="880800"/>
            <a:chOff x="3671474" y="1732800"/>
            <a:chExt cx="1268100" cy="880800"/>
          </a:xfrm>
        </p:grpSpPr>
        <p:sp>
          <p:nvSpPr>
            <p:cNvPr id="635" name="Shape 635"/>
            <p:cNvSpPr/>
            <p:nvPr/>
          </p:nvSpPr>
          <p:spPr>
            <a:xfrm>
              <a:off x="3671475" y="1732800"/>
              <a:ext cx="1268100" cy="880800"/>
            </a:xfrm>
            <a:prstGeom prst="roundRect">
              <a:avLst>
                <a:gd fmla="val 16667" name="adj"/>
              </a:avLst>
            </a:prstGeom>
            <a:solidFill>
              <a:srgbClr val="E0F7FA"/>
            </a:solidFill>
            <a:ln cap="flat" cmpd="sng" w="9525">
              <a:solidFill>
                <a:srgbClr val="00AC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6" name="Shape 636"/>
            <p:cNvSpPr txBox="1"/>
            <p:nvPr/>
          </p:nvSpPr>
          <p:spPr>
            <a:xfrm>
              <a:off x="3671474" y="1780925"/>
              <a:ext cx="12681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CrisisService</a:t>
              </a:r>
            </a:p>
          </p:txBody>
        </p:sp>
        <p:grpSp>
          <p:nvGrpSpPr>
            <p:cNvPr id="637" name="Shape 637"/>
            <p:cNvGrpSpPr/>
            <p:nvPr/>
          </p:nvGrpSpPr>
          <p:grpSpPr>
            <a:xfrm>
              <a:off x="4063095" y="2138862"/>
              <a:ext cx="490127" cy="398056"/>
              <a:chOff x="4011150" y="2138862"/>
              <a:chExt cx="490127" cy="398056"/>
            </a:xfrm>
          </p:grpSpPr>
          <p:pic>
            <p:nvPicPr>
              <p:cNvPr id="638" name="Shape 63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011150" y="2139099"/>
                <a:ext cx="298100" cy="298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9" name="Shape 63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648273">
                <a:off x="4291059" y="2151227"/>
                <a:ext cx="145700" cy="145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0" name="Shape 64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769898">
                <a:off x="4249159" y="2284800"/>
                <a:ext cx="229500" cy="229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41" name="Shape 641"/>
          <p:cNvGrpSpPr/>
          <p:nvPr/>
        </p:nvGrpSpPr>
        <p:grpSpPr>
          <a:xfrm>
            <a:off x="4969924" y="1732800"/>
            <a:ext cx="1268100" cy="880800"/>
            <a:chOff x="3671474" y="1732800"/>
            <a:chExt cx="1268100" cy="880800"/>
          </a:xfrm>
        </p:grpSpPr>
        <p:sp>
          <p:nvSpPr>
            <p:cNvPr id="642" name="Shape 642"/>
            <p:cNvSpPr/>
            <p:nvPr/>
          </p:nvSpPr>
          <p:spPr>
            <a:xfrm>
              <a:off x="3671475" y="1732800"/>
              <a:ext cx="1268100" cy="880800"/>
            </a:xfrm>
            <a:prstGeom prst="roundRect">
              <a:avLst>
                <a:gd fmla="val 16667" name="adj"/>
              </a:avLst>
            </a:prstGeom>
            <a:solidFill>
              <a:srgbClr val="E0F7FA"/>
            </a:solidFill>
            <a:ln cap="flat" cmpd="sng" w="9525">
              <a:solidFill>
                <a:srgbClr val="00AC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3" name="Shape 643"/>
            <p:cNvSpPr txBox="1"/>
            <p:nvPr/>
          </p:nvSpPr>
          <p:spPr>
            <a:xfrm>
              <a:off x="3671474" y="1780925"/>
              <a:ext cx="12681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HeroService</a:t>
              </a:r>
            </a:p>
          </p:txBody>
        </p:sp>
        <p:grpSp>
          <p:nvGrpSpPr>
            <p:cNvPr id="644" name="Shape 644"/>
            <p:cNvGrpSpPr/>
            <p:nvPr/>
          </p:nvGrpSpPr>
          <p:grpSpPr>
            <a:xfrm>
              <a:off x="4063095" y="2138862"/>
              <a:ext cx="490127" cy="398056"/>
              <a:chOff x="4011150" y="2138862"/>
              <a:chExt cx="490127" cy="398056"/>
            </a:xfrm>
          </p:grpSpPr>
          <p:pic>
            <p:nvPicPr>
              <p:cNvPr id="645" name="Shape 64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011150" y="2139099"/>
                <a:ext cx="298100" cy="298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6" name="Shape 64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648273">
                <a:off x="4291059" y="2151227"/>
                <a:ext cx="145700" cy="145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7" name="Shape 64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769898">
                <a:off x="4249159" y="2284800"/>
                <a:ext cx="229500" cy="229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48" name="Shape 648"/>
          <p:cNvGrpSpPr/>
          <p:nvPr/>
        </p:nvGrpSpPr>
        <p:grpSpPr>
          <a:xfrm>
            <a:off x="6335074" y="1732800"/>
            <a:ext cx="1268100" cy="880800"/>
            <a:chOff x="3671474" y="1732800"/>
            <a:chExt cx="1268100" cy="880800"/>
          </a:xfrm>
        </p:grpSpPr>
        <p:sp>
          <p:nvSpPr>
            <p:cNvPr id="649" name="Shape 649"/>
            <p:cNvSpPr/>
            <p:nvPr/>
          </p:nvSpPr>
          <p:spPr>
            <a:xfrm>
              <a:off x="3671475" y="1732800"/>
              <a:ext cx="1268100" cy="880800"/>
            </a:xfrm>
            <a:prstGeom prst="roundRect">
              <a:avLst>
                <a:gd fmla="val 16667" name="adj"/>
              </a:avLst>
            </a:prstGeom>
            <a:solidFill>
              <a:srgbClr val="E0F7FA"/>
            </a:solidFill>
            <a:ln cap="flat" cmpd="sng" w="9525">
              <a:solidFill>
                <a:srgbClr val="00AC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0" name="Shape 650"/>
            <p:cNvSpPr txBox="1"/>
            <p:nvPr/>
          </p:nvSpPr>
          <p:spPr>
            <a:xfrm>
              <a:off x="3671474" y="1780925"/>
              <a:ext cx="12681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PowerService</a:t>
              </a:r>
            </a:p>
          </p:txBody>
        </p:sp>
        <p:grpSp>
          <p:nvGrpSpPr>
            <p:cNvPr id="651" name="Shape 651"/>
            <p:cNvGrpSpPr/>
            <p:nvPr/>
          </p:nvGrpSpPr>
          <p:grpSpPr>
            <a:xfrm>
              <a:off x="4063095" y="2138862"/>
              <a:ext cx="490127" cy="398056"/>
              <a:chOff x="4011150" y="2138862"/>
              <a:chExt cx="490127" cy="398056"/>
            </a:xfrm>
          </p:grpSpPr>
          <p:pic>
            <p:nvPicPr>
              <p:cNvPr id="652" name="Shape 65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011150" y="2139099"/>
                <a:ext cx="298100" cy="298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3" name="Shape 65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648273">
                <a:off x="4291059" y="2151227"/>
                <a:ext cx="145700" cy="145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4" name="Shape 65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769898">
                <a:off x="4249159" y="2284800"/>
                <a:ext cx="229500" cy="229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55" name="Shape 655"/>
          <p:cNvGrpSpPr/>
          <p:nvPr/>
        </p:nvGrpSpPr>
        <p:grpSpPr>
          <a:xfrm>
            <a:off x="7700224" y="1732800"/>
            <a:ext cx="1268100" cy="880800"/>
            <a:chOff x="3671474" y="1732800"/>
            <a:chExt cx="1268100" cy="880800"/>
          </a:xfrm>
        </p:grpSpPr>
        <p:sp>
          <p:nvSpPr>
            <p:cNvPr id="656" name="Shape 656"/>
            <p:cNvSpPr/>
            <p:nvPr/>
          </p:nvSpPr>
          <p:spPr>
            <a:xfrm>
              <a:off x="3671475" y="1732800"/>
              <a:ext cx="1268100" cy="880800"/>
            </a:xfrm>
            <a:prstGeom prst="roundRect">
              <a:avLst>
                <a:gd fmla="val 16667" name="adj"/>
              </a:avLst>
            </a:prstGeom>
            <a:solidFill>
              <a:srgbClr val="E0F7FA"/>
            </a:solidFill>
            <a:ln cap="flat" cmpd="sng" w="9525">
              <a:solidFill>
                <a:srgbClr val="00AC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7" name="Shape 657"/>
            <p:cNvSpPr txBox="1"/>
            <p:nvPr/>
          </p:nvSpPr>
          <p:spPr>
            <a:xfrm>
              <a:off x="3671474" y="1780925"/>
              <a:ext cx="12681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VillianService</a:t>
              </a:r>
            </a:p>
          </p:txBody>
        </p:sp>
        <p:grpSp>
          <p:nvGrpSpPr>
            <p:cNvPr id="658" name="Shape 658"/>
            <p:cNvGrpSpPr/>
            <p:nvPr/>
          </p:nvGrpSpPr>
          <p:grpSpPr>
            <a:xfrm>
              <a:off x="4063095" y="2138862"/>
              <a:ext cx="490127" cy="398056"/>
              <a:chOff x="4011150" y="2138862"/>
              <a:chExt cx="490127" cy="398056"/>
            </a:xfrm>
          </p:grpSpPr>
          <p:pic>
            <p:nvPicPr>
              <p:cNvPr id="659" name="Shape 65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011150" y="2139099"/>
                <a:ext cx="298100" cy="298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0" name="Shape 66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648273">
                <a:off x="4291059" y="2151227"/>
                <a:ext cx="145700" cy="145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1" name="Shape 66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769898">
                <a:off x="4249159" y="2284800"/>
                <a:ext cx="229500" cy="229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/>
        </p:nvSpPr>
        <p:spPr>
          <a:xfrm>
            <a:off x="3507000" y="1059775"/>
            <a:ext cx="5564100" cy="1766400"/>
          </a:xfrm>
          <a:prstGeom prst="roundRect">
            <a:avLst>
              <a:gd fmla="val 16667" name="adj"/>
            </a:avLst>
          </a:prstGeom>
          <a:solidFill>
            <a:srgbClr val="FCFCFC"/>
          </a:solidFill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7" name="Shape 667"/>
          <p:cNvSpPr txBox="1"/>
          <p:nvPr/>
        </p:nvSpPr>
        <p:spPr>
          <a:xfrm>
            <a:off x="3542300" y="1128125"/>
            <a:ext cx="5322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</a:rPr>
              <a:t>Injector</a:t>
            </a:r>
          </a:p>
        </p:txBody>
      </p:sp>
      <p:grpSp>
        <p:nvGrpSpPr>
          <p:cNvPr id="668" name="Shape 668"/>
          <p:cNvGrpSpPr/>
          <p:nvPr/>
        </p:nvGrpSpPr>
        <p:grpSpPr>
          <a:xfrm>
            <a:off x="3604774" y="1732800"/>
            <a:ext cx="1268100" cy="880800"/>
            <a:chOff x="3671474" y="1732800"/>
            <a:chExt cx="1268100" cy="880800"/>
          </a:xfrm>
        </p:grpSpPr>
        <p:sp>
          <p:nvSpPr>
            <p:cNvPr id="669" name="Shape 669"/>
            <p:cNvSpPr/>
            <p:nvPr/>
          </p:nvSpPr>
          <p:spPr>
            <a:xfrm>
              <a:off x="3671475" y="1732800"/>
              <a:ext cx="1268100" cy="880800"/>
            </a:xfrm>
            <a:prstGeom prst="roundRect">
              <a:avLst>
                <a:gd fmla="val 16667" name="adj"/>
              </a:avLst>
            </a:prstGeom>
            <a:solidFill>
              <a:srgbClr val="E0F7FA"/>
            </a:solidFill>
            <a:ln cap="flat" cmpd="sng" w="9525">
              <a:solidFill>
                <a:srgbClr val="00AC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0" name="Shape 670"/>
            <p:cNvSpPr txBox="1"/>
            <p:nvPr/>
          </p:nvSpPr>
          <p:spPr>
            <a:xfrm>
              <a:off x="3671474" y="1780925"/>
              <a:ext cx="12681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CrisisService</a:t>
              </a:r>
            </a:p>
          </p:txBody>
        </p:sp>
        <p:grpSp>
          <p:nvGrpSpPr>
            <p:cNvPr id="671" name="Shape 671"/>
            <p:cNvGrpSpPr/>
            <p:nvPr/>
          </p:nvGrpSpPr>
          <p:grpSpPr>
            <a:xfrm>
              <a:off x="4063095" y="2138862"/>
              <a:ext cx="490127" cy="398056"/>
              <a:chOff x="4011150" y="2138862"/>
              <a:chExt cx="490127" cy="398056"/>
            </a:xfrm>
          </p:grpSpPr>
          <p:pic>
            <p:nvPicPr>
              <p:cNvPr id="672" name="Shape 67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011150" y="2139099"/>
                <a:ext cx="298100" cy="298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3" name="Shape 67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648273">
                <a:off x="4291059" y="2151227"/>
                <a:ext cx="145700" cy="145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4" name="Shape 67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769898">
                <a:off x="4249159" y="2284800"/>
                <a:ext cx="229500" cy="229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75" name="Shape 675"/>
          <p:cNvGrpSpPr/>
          <p:nvPr/>
        </p:nvGrpSpPr>
        <p:grpSpPr>
          <a:xfrm>
            <a:off x="4969924" y="1732800"/>
            <a:ext cx="1268100" cy="880800"/>
            <a:chOff x="3671474" y="1732800"/>
            <a:chExt cx="1268100" cy="880800"/>
          </a:xfrm>
        </p:grpSpPr>
        <p:sp>
          <p:nvSpPr>
            <p:cNvPr id="676" name="Shape 676"/>
            <p:cNvSpPr/>
            <p:nvPr/>
          </p:nvSpPr>
          <p:spPr>
            <a:xfrm>
              <a:off x="3671475" y="1732800"/>
              <a:ext cx="1268100" cy="880800"/>
            </a:xfrm>
            <a:prstGeom prst="roundRect">
              <a:avLst>
                <a:gd fmla="val 16667" name="adj"/>
              </a:avLst>
            </a:prstGeom>
            <a:solidFill>
              <a:srgbClr val="E0F7FA"/>
            </a:solidFill>
            <a:ln cap="flat" cmpd="sng" w="9525">
              <a:solidFill>
                <a:srgbClr val="00AC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7" name="Shape 677"/>
            <p:cNvSpPr txBox="1"/>
            <p:nvPr/>
          </p:nvSpPr>
          <p:spPr>
            <a:xfrm>
              <a:off x="3671474" y="1780925"/>
              <a:ext cx="12681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HeroService</a:t>
              </a:r>
            </a:p>
          </p:txBody>
        </p:sp>
        <p:grpSp>
          <p:nvGrpSpPr>
            <p:cNvPr id="678" name="Shape 678"/>
            <p:cNvGrpSpPr/>
            <p:nvPr/>
          </p:nvGrpSpPr>
          <p:grpSpPr>
            <a:xfrm>
              <a:off x="4063095" y="2138862"/>
              <a:ext cx="490127" cy="398056"/>
              <a:chOff x="4011150" y="2138862"/>
              <a:chExt cx="490127" cy="398056"/>
            </a:xfrm>
          </p:grpSpPr>
          <p:pic>
            <p:nvPicPr>
              <p:cNvPr id="679" name="Shape 67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011150" y="2139099"/>
                <a:ext cx="298100" cy="298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0" name="Shape 68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648273">
                <a:off x="4291059" y="2151227"/>
                <a:ext cx="145700" cy="145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1" name="Shape 68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769898">
                <a:off x="4249159" y="2284800"/>
                <a:ext cx="229500" cy="229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82" name="Shape 682"/>
          <p:cNvGrpSpPr/>
          <p:nvPr/>
        </p:nvGrpSpPr>
        <p:grpSpPr>
          <a:xfrm>
            <a:off x="6335074" y="1732800"/>
            <a:ext cx="1268100" cy="880800"/>
            <a:chOff x="3671474" y="1732800"/>
            <a:chExt cx="1268100" cy="880800"/>
          </a:xfrm>
        </p:grpSpPr>
        <p:sp>
          <p:nvSpPr>
            <p:cNvPr id="683" name="Shape 683"/>
            <p:cNvSpPr/>
            <p:nvPr/>
          </p:nvSpPr>
          <p:spPr>
            <a:xfrm>
              <a:off x="3671475" y="1732800"/>
              <a:ext cx="1268100" cy="880800"/>
            </a:xfrm>
            <a:prstGeom prst="roundRect">
              <a:avLst>
                <a:gd fmla="val 16667" name="adj"/>
              </a:avLst>
            </a:prstGeom>
            <a:solidFill>
              <a:srgbClr val="E0F7FA"/>
            </a:solidFill>
            <a:ln cap="flat" cmpd="sng" w="9525">
              <a:solidFill>
                <a:srgbClr val="00AC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4" name="Shape 684"/>
            <p:cNvSpPr txBox="1"/>
            <p:nvPr/>
          </p:nvSpPr>
          <p:spPr>
            <a:xfrm>
              <a:off x="3671474" y="1780925"/>
              <a:ext cx="12681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PowerService</a:t>
              </a:r>
            </a:p>
          </p:txBody>
        </p:sp>
        <p:grpSp>
          <p:nvGrpSpPr>
            <p:cNvPr id="685" name="Shape 685"/>
            <p:cNvGrpSpPr/>
            <p:nvPr/>
          </p:nvGrpSpPr>
          <p:grpSpPr>
            <a:xfrm>
              <a:off x="4063095" y="2138862"/>
              <a:ext cx="490127" cy="398056"/>
              <a:chOff x="4011150" y="2138862"/>
              <a:chExt cx="490127" cy="398056"/>
            </a:xfrm>
          </p:grpSpPr>
          <p:pic>
            <p:nvPicPr>
              <p:cNvPr id="686" name="Shape 68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011150" y="2139099"/>
                <a:ext cx="298100" cy="298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7" name="Shape 68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648273">
                <a:off x="4291059" y="2151227"/>
                <a:ext cx="145700" cy="145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8" name="Shape 68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769898">
                <a:off x="4249159" y="2284800"/>
                <a:ext cx="229500" cy="229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89" name="Shape 689"/>
          <p:cNvGrpSpPr/>
          <p:nvPr/>
        </p:nvGrpSpPr>
        <p:grpSpPr>
          <a:xfrm>
            <a:off x="7700224" y="1732800"/>
            <a:ext cx="1268100" cy="880800"/>
            <a:chOff x="3671474" y="1732800"/>
            <a:chExt cx="1268100" cy="880800"/>
          </a:xfrm>
        </p:grpSpPr>
        <p:sp>
          <p:nvSpPr>
            <p:cNvPr id="690" name="Shape 690"/>
            <p:cNvSpPr/>
            <p:nvPr/>
          </p:nvSpPr>
          <p:spPr>
            <a:xfrm>
              <a:off x="3671475" y="1732800"/>
              <a:ext cx="1268100" cy="880800"/>
            </a:xfrm>
            <a:prstGeom prst="roundRect">
              <a:avLst>
                <a:gd fmla="val 16667" name="adj"/>
              </a:avLst>
            </a:prstGeom>
            <a:solidFill>
              <a:srgbClr val="E0F7FA"/>
            </a:solidFill>
            <a:ln cap="flat" cmpd="sng" w="9525">
              <a:solidFill>
                <a:srgbClr val="00AC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1" name="Shape 691"/>
            <p:cNvSpPr txBox="1"/>
            <p:nvPr/>
          </p:nvSpPr>
          <p:spPr>
            <a:xfrm>
              <a:off x="3671474" y="1780925"/>
              <a:ext cx="12681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VillianService</a:t>
              </a:r>
            </a:p>
          </p:txBody>
        </p:sp>
        <p:grpSp>
          <p:nvGrpSpPr>
            <p:cNvPr id="692" name="Shape 692"/>
            <p:cNvGrpSpPr/>
            <p:nvPr/>
          </p:nvGrpSpPr>
          <p:grpSpPr>
            <a:xfrm>
              <a:off x="4063095" y="2138862"/>
              <a:ext cx="490127" cy="398056"/>
              <a:chOff x="4011150" y="2138862"/>
              <a:chExt cx="490127" cy="398056"/>
            </a:xfrm>
          </p:grpSpPr>
          <p:pic>
            <p:nvPicPr>
              <p:cNvPr id="693" name="Shape 69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011150" y="2139099"/>
                <a:ext cx="298100" cy="298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4" name="Shape 69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648273">
                <a:off x="4291059" y="2151227"/>
                <a:ext cx="145700" cy="145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5" name="Shape 69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769898">
                <a:off x="4249159" y="2284800"/>
                <a:ext cx="229500" cy="229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96" name="Shape 696"/>
          <p:cNvSpPr/>
          <p:nvPr/>
        </p:nvSpPr>
        <p:spPr>
          <a:xfrm>
            <a:off x="5675" y="744900"/>
            <a:ext cx="3376800" cy="4398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7" name="Shape 697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Component Architecture</a:t>
            </a:r>
          </a:p>
        </p:txBody>
      </p:sp>
      <p:grpSp>
        <p:nvGrpSpPr>
          <p:cNvPr id="698" name="Shape 698"/>
          <p:cNvGrpSpPr/>
          <p:nvPr/>
        </p:nvGrpSpPr>
        <p:grpSpPr>
          <a:xfrm>
            <a:off x="501287" y="1170725"/>
            <a:ext cx="3476437" cy="524400"/>
            <a:chOff x="145687" y="746800"/>
            <a:chExt cx="3476437" cy="524400"/>
          </a:xfrm>
        </p:grpSpPr>
        <p:sp>
          <p:nvSpPr>
            <p:cNvPr id="699" name="Shape 699"/>
            <p:cNvSpPr txBox="1"/>
            <p:nvPr/>
          </p:nvSpPr>
          <p:spPr>
            <a:xfrm>
              <a:off x="406425" y="746800"/>
              <a:ext cx="32157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Service Composition</a:t>
              </a:r>
            </a:p>
          </p:txBody>
        </p:sp>
        <p:pic>
          <p:nvPicPr>
            <p:cNvPr id="700" name="Shape 7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5687" y="8947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1" name="Shape 701"/>
          <p:cNvGrpSpPr/>
          <p:nvPr/>
        </p:nvGrpSpPr>
        <p:grpSpPr>
          <a:xfrm>
            <a:off x="501287" y="1840680"/>
            <a:ext cx="3476437" cy="524400"/>
            <a:chOff x="145687" y="746800"/>
            <a:chExt cx="3476437" cy="524400"/>
          </a:xfrm>
        </p:grpSpPr>
        <p:sp>
          <p:nvSpPr>
            <p:cNvPr id="702" name="Shape 702"/>
            <p:cNvSpPr txBox="1"/>
            <p:nvPr/>
          </p:nvSpPr>
          <p:spPr>
            <a:xfrm>
              <a:off x="406425" y="746800"/>
              <a:ext cx="32157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Dependency Injection</a:t>
              </a:r>
            </a:p>
          </p:txBody>
        </p:sp>
        <p:pic>
          <p:nvPicPr>
            <p:cNvPr id="703" name="Shape 70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5687" y="8947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4" name="Shape 704"/>
          <p:cNvGrpSpPr/>
          <p:nvPr/>
        </p:nvGrpSpPr>
        <p:grpSpPr>
          <a:xfrm>
            <a:off x="3639325" y="3370500"/>
            <a:ext cx="5352900" cy="1432500"/>
            <a:chOff x="3549500" y="3754000"/>
            <a:chExt cx="5352900" cy="1432500"/>
          </a:xfrm>
        </p:grpSpPr>
        <p:sp>
          <p:nvSpPr>
            <p:cNvPr id="705" name="Shape 705"/>
            <p:cNvSpPr/>
            <p:nvPr/>
          </p:nvSpPr>
          <p:spPr>
            <a:xfrm>
              <a:off x="3549500" y="3754000"/>
              <a:ext cx="5352900" cy="1432500"/>
            </a:xfrm>
            <a:prstGeom prst="roundRect">
              <a:avLst>
                <a:gd fmla="val 6796" name="adj"/>
              </a:avLst>
            </a:prstGeom>
            <a:solidFill>
              <a:srgbClr val="1878CC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en" sz="11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app/hero-list.component.html</a:t>
              </a:r>
            </a:p>
            <a:p>
              <a:pPr lvl="0" rtl="0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06" name="Shape 706"/>
            <p:cNvSpPr/>
            <p:nvPr/>
          </p:nvSpPr>
          <p:spPr>
            <a:xfrm>
              <a:off x="3579900" y="4114808"/>
              <a:ext cx="5290800" cy="1032300"/>
            </a:xfrm>
            <a:prstGeom prst="roundRect">
              <a:avLst>
                <a:gd fmla="val 6788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lnSpc>
                  <a:spcPct val="142857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lvl="0" rtl="0">
                <a:lnSpc>
                  <a:spcPct val="142857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lvl="0" rtl="0">
                <a:lnSpc>
                  <a:spcPct val="142857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en" sz="900">
                  <a:solidFill>
                    <a:srgbClr val="A71D5D"/>
                  </a:solidFill>
                  <a:latin typeface="Consolas"/>
                  <a:ea typeface="Consolas"/>
                  <a:cs typeface="Consolas"/>
                  <a:sym typeface="Consolas"/>
                </a:rPr>
                <a:t>constructor</a:t>
              </a:r>
              <a:r>
                <a:rPr lang="en" sz="90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</a:p>
            <a:p>
              <a:pPr lvl="0" rtl="0">
                <a:lnSpc>
                  <a:spcPct val="142857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en" sz="900">
                  <a:solidFill>
                    <a:srgbClr val="A71D5D"/>
                  </a:solidFill>
                  <a:latin typeface="Consolas"/>
                  <a:ea typeface="Consolas"/>
                  <a:cs typeface="Consolas"/>
                  <a:sym typeface="Consolas"/>
                </a:rPr>
                <a:t>     private</a:t>
              </a:r>
              <a:r>
                <a:rPr lang="en" sz="90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 sz="900">
                  <a:solidFill>
                    <a:srgbClr val="ED6A43"/>
                  </a:solidFill>
                  <a:latin typeface="Consolas"/>
                  <a:ea typeface="Consolas"/>
                  <a:cs typeface="Consolas"/>
                  <a:sym typeface="Consolas"/>
                </a:rPr>
                <a:t>heroService</a:t>
              </a:r>
              <a:r>
                <a:rPr lang="en" sz="90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: HeroService</a:t>
              </a:r>
            </a:p>
            <a:p>
              <a:pPr lvl="0" rtl="0">
                <a:lnSpc>
                  <a:spcPct val="142857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en" sz="90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) { }</a:t>
              </a:r>
            </a:p>
            <a:p>
              <a:pPr indent="-69850" lvl="0" marL="0" marR="0" rtl="0" algn="l">
                <a:lnSpc>
                  <a:spcPct val="142857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0" marR="0" rtl="0" algn="l">
                <a:lnSpc>
                  <a:spcPct val="14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cxnSp>
        <p:nvCxnSpPr>
          <p:cNvPr id="707" name="Shape 707"/>
          <p:cNvCxnSpPr/>
          <p:nvPr/>
        </p:nvCxnSpPr>
        <p:spPr>
          <a:xfrm>
            <a:off x="5513575" y="2471500"/>
            <a:ext cx="418800" cy="1563300"/>
          </a:xfrm>
          <a:prstGeom prst="straightConnector1">
            <a:avLst/>
          </a:prstGeom>
          <a:noFill/>
          <a:ln cap="flat" cmpd="sng" w="38100">
            <a:solidFill>
              <a:srgbClr val="0097A7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/>
          <p:nvPr/>
        </p:nvSpPr>
        <p:spPr>
          <a:xfrm>
            <a:off x="3507000" y="1059775"/>
            <a:ext cx="5564100" cy="1766400"/>
          </a:xfrm>
          <a:prstGeom prst="roundRect">
            <a:avLst>
              <a:gd fmla="val 16667" name="adj"/>
            </a:avLst>
          </a:prstGeom>
          <a:solidFill>
            <a:srgbClr val="FCFCFC"/>
          </a:solidFill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3" name="Shape 713"/>
          <p:cNvSpPr txBox="1"/>
          <p:nvPr/>
        </p:nvSpPr>
        <p:spPr>
          <a:xfrm>
            <a:off x="3542300" y="1128125"/>
            <a:ext cx="5322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</a:rPr>
              <a:t>Injector</a:t>
            </a:r>
          </a:p>
        </p:txBody>
      </p:sp>
      <p:grpSp>
        <p:nvGrpSpPr>
          <p:cNvPr id="714" name="Shape 714"/>
          <p:cNvGrpSpPr/>
          <p:nvPr/>
        </p:nvGrpSpPr>
        <p:grpSpPr>
          <a:xfrm>
            <a:off x="3604774" y="1732800"/>
            <a:ext cx="1268100" cy="880800"/>
            <a:chOff x="3671474" y="1732800"/>
            <a:chExt cx="1268100" cy="880800"/>
          </a:xfrm>
        </p:grpSpPr>
        <p:sp>
          <p:nvSpPr>
            <p:cNvPr id="715" name="Shape 715"/>
            <p:cNvSpPr/>
            <p:nvPr/>
          </p:nvSpPr>
          <p:spPr>
            <a:xfrm>
              <a:off x="3671475" y="1732800"/>
              <a:ext cx="1268100" cy="880800"/>
            </a:xfrm>
            <a:prstGeom prst="roundRect">
              <a:avLst>
                <a:gd fmla="val 16667" name="adj"/>
              </a:avLst>
            </a:prstGeom>
            <a:solidFill>
              <a:srgbClr val="E0F7FA"/>
            </a:solidFill>
            <a:ln cap="flat" cmpd="sng" w="9525">
              <a:solidFill>
                <a:srgbClr val="00AC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6" name="Shape 716"/>
            <p:cNvSpPr txBox="1"/>
            <p:nvPr/>
          </p:nvSpPr>
          <p:spPr>
            <a:xfrm>
              <a:off x="3671474" y="1780925"/>
              <a:ext cx="12681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CrisisService</a:t>
              </a:r>
            </a:p>
          </p:txBody>
        </p:sp>
        <p:grpSp>
          <p:nvGrpSpPr>
            <p:cNvPr id="717" name="Shape 717"/>
            <p:cNvGrpSpPr/>
            <p:nvPr/>
          </p:nvGrpSpPr>
          <p:grpSpPr>
            <a:xfrm>
              <a:off x="4063095" y="2138862"/>
              <a:ext cx="490127" cy="398056"/>
              <a:chOff x="4011150" y="2138862"/>
              <a:chExt cx="490127" cy="398056"/>
            </a:xfrm>
          </p:grpSpPr>
          <p:pic>
            <p:nvPicPr>
              <p:cNvPr id="718" name="Shape 71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011150" y="2139099"/>
                <a:ext cx="298100" cy="298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9" name="Shape 7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648273">
                <a:off x="4291059" y="2151227"/>
                <a:ext cx="145700" cy="145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0" name="Shape 7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769898">
                <a:off x="4249159" y="2284800"/>
                <a:ext cx="229500" cy="229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21" name="Shape 721"/>
          <p:cNvGrpSpPr/>
          <p:nvPr/>
        </p:nvGrpSpPr>
        <p:grpSpPr>
          <a:xfrm>
            <a:off x="4969924" y="1732800"/>
            <a:ext cx="1268100" cy="880800"/>
            <a:chOff x="3671474" y="1732800"/>
            <a:chExt cx="1268100" cy="880800"/>
          </a:xfrm>
        </p:grpSpPr>
        <p:sp>
          <p:nvSpPr>
            <p:cNvPr id="722" name="Shape 722"/>
            <p:cNvSpPr/>
            <p:nvPr/>
          </p:nvSpPr>
          <p:spPr>
            <a:xfrm>
              <a:off x="3671475" y="1732800"/>
              <a:ext cx="1268100" cy="880800"/>
            </a:xfrm>
            <a:prstGeom prst="roundRect">
              <a:avLst>
                <a:gd fmla="val 16667" name="adj"/>
              </a:avLst>
            </a:prstGeom>
            <a:solidFill>
              <a:srgbClr val="E0F7FA"/>
            </a:solidFill>
            <a:ln cap="flat" cmpd="sng" w="9525">
              <a:solidFill>
                <a:srgbClr val="00AC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3" name="Shape 723"/>
            <p:cNvSpPr txBox="1"/>
            <p:nvPr/>
          </p:nvSpPr>
          <p:spPr>
            <a:xfrm>
              <a:off x="3671474" y="1780925"/>
              <a:ext cx="12681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HeroService</a:t>
              </a:r>
            </a:p>
          </p:txBody>
        </p:sp>
        <p:grpSp>
          <p:nvGrpSpPr>
            <p:cNvPr id="724" name="Shape 724"/>
            <p:cNvGrpSpPr/>
            <p:nvPr/>
          </p:nvGrpSpPr>
          <p:grpSpPr>
            <a:xfrm>
              <a:off x="4063095" y="2138862"/>
              <a:ext cx="490127" cy="398056"/>
              <a:chOff x="4011150" y="2138862"/>
              <a:chExt cx="490127" cy="398056"/>
            </a:xfrm>
          </p:grpSpPr>
          <p:pic>
            <p:nvPicPr>
              <p:cNvPr id="725" name="Shape 7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011150" y="2139099"/>
                <a:ext cx="298100" cy="298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6" name="Shape 72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648273">
                <a:off x="4291059" y="2151227"/>
                <a:ext cx="145700" cy="145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7" name="Shape 7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769898">
                <a:off x="4249159" y="2284800"/>
                <a:ext cx="229500" cy="229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28" name="Shape 728"/>
          <p:cNvGrpSpPr/>
          <p:nvPr/>
        </p:nvGrpSpPr>
        <p:grpSpPr>
          <a:xfrm>
            <a:off x="6335074" y="1732800"/>
            <a:ext cx="1268100" cy="880800"/>
            <a:chOff x="3671474" y="1732800"/>
            <a:chExt cx="1268100" cy="880800"/>
          </a:xfrm>
        </p:grpSpPr>
        <p:sp>
          <p:nvSpPr>
            <p:cNvPr id="729" name="Shape 729"/>
            <p:cNvSpPr/>
            <p:nvPr/>
          </p:nvSpPr>
          <p:spPr>
            <a:xfrm>
              <a:off x="3671475" y="1732800"/>
              <a:ext cx="1268100" cy="880800"/>
            </a:xfrm>
            <a:prstGeom prst="roundRect">
              <a:avLst>
                <a:gd fmla="val 16667" name="adj"/>
              </a:avLst>
            </a:prstGeom>
            <a:solidFill>
              <a:srgbClr val="E0F7FA"/>
            </a:solidFill>
            <a:ln cap="flat" cmpd="sng" w="9525">
              <a:solidFill>
                <a:srgbClr val="00AC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0" name="Shape 730"/>
            <p:cNvSpPr txBox="1"/>
            <p:nvPr/>
          </p:nvSpPr>
          <p:spPr>
            <a:xfrm>
              <a:off x="3671474" y="1780925"/>
              <a:ext cx="12681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PowerService</a:t>
              </a:r>
            </a:p>
          </p:txBody>
        </p:sp>
        <p:grpSp>
          <p:nvGrpSpPr>
            <p:cNvPr id="731" name="Shape 731"/>
            <p:cNvGrpSpPr/>
            <p:nvPr/>
          </p:nvGrpSpPr>
          <p:grpSpPr>
            <a:xfrm>
              <a:off x="4063095" y="2138862"/>
              <a:ext cx="490127" cy="398056"/>
              <a:chOff x="4011150" y="2138862"/>
              <a:chExt cx="490127" cy="398056"/>
            </a:xfrm>
          </p:grpSpPr>
          <p:pic>
            <p:nvPicPr>
              <p:cNvPr id="732" name="Shape 73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011150" y="2139099"/>
                <a:ext cx="298100" cy="298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3" name="Shape 73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648273">
                <a:off x="4291059" y="2151227"/>
                <a:ext cx="145700" cy="145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4" name="Shape 73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769898">
                <a:off x="4249159" y="2284800"/>
                <a:ext cx="229500" cy="229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35" name="Shape 735"/>
          <p:cNvGrpSpPr/>
          <p:nvPr/>
        </p:nvGrpSpPr>
        <p:grpSpPr>
          <a:xfrm>
            <a:off x="7700224" y="1732800"/>
            <a:ext cx="1268100" cy="880800"/>
            <a:chOff x="3671474" y="1732800"/>
            <a:chExt cx="1268100" cy="880800"/>
          </a:xfrm>
        </p:grpSpPr>
        <p:sp>
          <p:nvSpPr>
            <p:cNvPr id="736" name="Shape 736"/>
            <p:cNvSpPr/>
            <p:nvPr/>
          </p:nvSpPr>
          <p:spPr>
            <a:xfrm>
              <a:off x="3671475" y="1732800"/>
              <a:ext cx="1268100" cy="880800"/>
            </a:xfrm>
            <a:prstGeom prst="roundRect">
              <a:avLst>
                <a:gd fmla="val 16667" name="adj"/>
              </a:avLst>
            </a:prstGeom>
            <a:solidFill>
              <a:srgbClr val="E0F7FA"/>
            </a:solidFill>
            <a:ln cap="flat" cmpd="sng" w="9525">
              <a:solidFill>
                <a:srgbClr val="00AC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7" name="Shape 737"/>
            <p:cNvSpPr txBox="1"/>
            <p:nvPr/>
          </p:nvSpPr>
          <p:spPr>
            <a:xfrm>
              <a:off x="3671474" y="1780925"/>
              <a:ext cx="12681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VillianService</a:t>
              </a:r>
            </a:p>
          </p:txBody>
        </p:sp>
        <p:grpSp>
          <p:nvGrpSpPr>
            <p:cNvPr id="738" name="Shape 738"/>
            <p:cNvGrpSpPr/>
            <p:nvPr/>
          </p:nvGrpSpPr>
          <p:grpSpPr>
            <a:xfrm>
              <a:off x="4063095" y="2138862"/>
              <a:ext cx="490127" cy="398056"/>
              <a:chOff x="4011150" y="2138862"/>
              <a:chExt cx="490127" cy="398056"/>
            </a:xfrm>
          </p:grpSpPr>
          <p:pic>
            <p:nvPicPr>
              <p:cNvPr id="739" name="Shape 73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011150" y="2139099"/>
                <a:ext cx="298100" cy="298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0" name="Shape 74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648273">
                <a:off x="4291059" y="2151227"/>
                <a:ext cx="145700" cy="145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1" name="Shape 74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769898">
                <a:off x="4249159" y="2284800"/>
                <a:ext cx="229500" cy="229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42" name="Shape 742"/>
          <p:cNvGrpSpPr/>
          <p:nvPr/>
        </p:nvGrpSpPr>
        <p:grpSpPr>
          <a:xfrm>
            <a:off x="3639325" y="3370500"/>
            <a:ext cx="5352900" cy="1432500"/>
            <a:chOff x="3549500" y="3754000"/>
            <a:chExt cx="5352900" cy="1432500"/>
          </a:xfrm>
        </p:grpSpPr>
        <p:sp>
          <p:nvSpPr>
            <p:cNvPr id="743" name="Shape 743"/>
            <p:cNvSpPr/>
            <p:nvPr/>
          </p:nvSpPr>
          <p:spPr>
            <a:xfrm>
              <a:off x="3549500" y="3754000"/>
              <a:ext cx="5352900" cy="1432500"/>
            </a:xfrm>
            <a:prstGeom prst="roundRect">
              <a:avLst>
                <a:gd fmla="val 6796" name="adj"/>
              </a:avLst>
            </a:prstGeom>
            <a:solidFill>
              <a:srgbClr val="1878CC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en" sz="11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app/hero-list.component.html</a:t>
              </a:r>
            </a:p>
            <a:p>
              <a:pPr lvl="0" rtl="0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44" name="Shape 744"/>
            <p:cNvSpPr/>
            <p:nvPr/>
          </p:nvSpPr>
          <p:spPr>
            <a:xfrm>
              <a:off x="3579900" y="4114808"/>
              <a:ext cx="5290800" cy="1032300"/>
            </a:xfrm>
            <a:prstGeom prst="roundRect">
              <a:avLst>
                <a:gd fmla="val 6788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lnSpc>
                  <a:spcPct val="142857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lvl="0" rtl="0">
                <a:lnSpc>
                  <a:spcPct val="142857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lvl="0" rtl="0">
                <a:lnSpc>
                  <a:spcPct val="142857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en" sz="900">
                  <a:solidFill>
                    <a:srgbClr val="A71D5D"/>
                  </a:solidFill>
                  <a:latin typeface="Consolas"/>
                  <a:ea typeface="Consolas"/>
                  <a:cs typeface="Consolas"/>
                  <a:sym typeface="Consolas"/>
                </a:rPr>
                <a:t>constructor</a:t>
              </a:r>
              <a:r>
                <a:rPr lang="en" sz="90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</a:p>
            <a:p>
              <a:pPr lvl="0" rtl="0">
                <a:lnSpc>
                  <a:spcPct val="142857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en" sz="900">
                  <a:solidFill>
                    <a:srgbClr val="A71D5D"/>
                  </a:solidFill>
                  <a:latin typeface="Consolas"/>
                  <a:ea typeface="Consolas"/>
                  <a:cs typeface="Consolas"/>
                  <a:sym typeface="Consolas"/>
                </a:rPr>
                <a:t>     private</a:t>
              </a:r>
              <a:r>
                <a:rPr lang="en" sz="90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 sz="900">
                  <a:solidFill>
                    <a:srgbClr val="ED6A43"/>
                  </a:solidFill>
                  <a:latin typeface="Consolas"/>
                  <a:ea typeface="Consolas"/>
                  <a:cs typeface="Consolas"/>
                  <a:sym typeface="Consolas"/>
                </a:rPr>
                <a:t>heroService</a:t>
              </a:r>
              <a:r>
                <a:rPr lang="en" sz="90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: HeroService,</a:t>
              </a:r>
            </a:p>
            <a:p>
              <a:pPr lvl="0" rtl="0">
                <a:lnSpc>
                  <a:spcPct val="142857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en" sz="90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     </a:t>
              </a:r>
              <a:r>
                <a:rPr lang="en" sz="900">
                  <a:solidFill>
                    <a:srgbClr val="A71D5D"/>
                  </a:solidFill>
                  <a:latin typeface="Consolas"/>
                  <a:ea typeface="Consolas"/>
                  <a:cs typeface="Consolas"/>
                  <a:sym typeface="Consolas"/>
                </a:rPr>
                <a:t>private</a:t>
              </a:r>
              <a:r>
                <a:rPr lang="en" sz="90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 sz="900">
                  <a:solidFill>
                    <a:srgbClr val="ED6A43"/>
                  </a:solidFill>
                  <a:latin typeface="Consolas"/>
                  <a:ea typeface="Consolas"/>
                  <a:cs typeface="Consolas"/>
                  <a:sym typeface="Consolas"/>
                </a:rPr>
                <a:t>powerService</a:t>
              </a:r>
              <a:r>
                <a:rPr lang="en" sz="90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: PowerService</a:t>
              </a:r>
            </a:p>
            <a:p>
              <a:pPr lvl="0" rtl="0">
                <a:lnSpc>
                  <a:spcPct val="142857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en" sz="90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) { }</a:t>
              </a:r>
            </a:p>
            <a:p>
              <a:pPr indent="-69850" lvl="0" marL="0" marR="0" rtl="0" algn="l">
                <a:lnSpc>
                  <a:spcPct val="142857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0" marR="0" rtl="0" algn="l">
                <a:lnSpc>
                  <a:spcPct val="14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745" name="Shape 745"/>
          <p:cNvSpPr/>
          <p:nvPr/>
        </p:nvSpPr>
        <p:spPr>
          <a:xfrm>
            <a:off x="5675" y="744900"/>
            <a:ext cx="3376800" cy="4398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6" name="Shape 746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Component Architecture</a:t>
            </a:r>
          </a:p>
        </p:txBody>
      </p:sp>
      <p:grpSp>
        <p:nvGrpSpPr>
          <p:cNvPr id="747" name="Shape 747"/>
          <p:cNvGrpSpPr/>
          <p:nvPr/>
        </p:nvGrpSpPr>
        <p:grpSpPr>
          <a:xfrm>
            <a:off x="501287" y="1170725"/>
            <a:ext cx="3476437" cy="524400"/>
            <a:chOff x="145687" y="746800"/>
            <a:chExt cx="3476437" cy="524400"/>
          </a:xfrm>
        </p:grpSpPr>
        <p:sp>
          <p:nvSpPr>
            <p:cNvPr id="748" name="Shape 748"/>
            <p:cNvSpPr txBox="1"/>
            <p:nvPr/>
          </p:nvSpPr>
          <p:spPr>
            <a:xfrm>
              <a:off x="406425" y="746800"/>
              <a:ext cx="32157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Service Composition</a:t>
              </a:r>
            </a:p>
          </p:txBody>
        </p:sp>
        <p:pic>
          <p:nvPicPr>
            <p:cNvPr id="749" name="Shape 7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5687" y="8947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0" name="Shape 750"/>
          <p:cNvGrpSpPr/>
          <p:nvPr/>
        </p:nvGrpSpPr>
        <p:grpSpPr>
          <a:xfrm>
            <a:off x="501287" y="1840680"/>
            <a:ext cx="3476437" cy="524400"/>
            <a:chOff x="145687" y="746800"/>
            <a:chExt cx="3476437" cy="524400"/>
          </a:xfrm>
        </p:grpSpPr>
        <p:sp>
          <p:nvSpPr>
            <p:cNvPr id="751" name="Shape 751"/>
            <p:cNvSpPr txBox="1"/>
            <p:nvPr/>
          </p:nvSpPr>
          <p:spPr>
            <a:xfrm>
              <a:off x="406425" y="746800"/>
              <a:ext cx="32157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Dependency Injection</a:t>
              </a:r>
            </a:p>
          </p:txBody>
        </p:sp>
        <p:pic>
          <p:nvPicPr>
            <p:cNvPr id="752" name="Shape 7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5687" y="8947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53" name="Shape 753"/>
          <p:cNvCxnSpPr/>
          <p:nvPr/>
        </p:nvCxnSpPr>
        <p:spPr>
          <a:xfrm flipH="1">
            <a:off x="6232875" y="2457375"/>
            <a:ext cx="481800" cy="1798200"/>
          </a:xfrm>
          <a:prstGeom prst="straightConnector1">
            <a:avLst/>
          </a:prstGeom>
          <a:noFill/>
          <a:ln cap="flat" cmpd="sng" w="38100">
            <a:solidFill>
              <a:srgbClr val="0097A7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/>
          <p:nvPr/>
        </p:nvSpPr>
        <p:spPr>
          <a:xfrm>
            <a:off x="5675" y="744900"/>
            <a:ext cx="3376800" cy="4398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9" name="Shape 759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Component Architecture</a:t>
            </a:r>
          </a:p>
        </p:txBody>
      </p:sp>
      <p:grpSp>
        <p:nvGrpSpPr>
          <p:cNvPr id="760" name="Shape 760"/>
          <p:cNvGrpSpPr/>
          <p:nvPr/>
        </p:nvGrpSpPr>
        <p:grpSpPr>
          <a:xfrm>
            <a:off x="501287" y="1170725"/>
            <a:ext cx="3476437" cy="524400"/>
            <a:chOff x="145687" y="746800"/>
            <a:chExt cx="3476437" cy="524400"/>
          </a:xfrm>
        </p:grpSpPr>
        <p:sp>
          <p:nvSpPr>
            <p:cNvPr id="761" name="Shape 761"/>
            <p:cNvSpPr txBox="1"/>
            <p:nvPr/>
          </p:nvSpPr>
          <p:spPr>
            <a:xfrm>
              <a:off x="406425" y="746800"/>
              <a:ext cx="32157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Service Composition</a:t>
              </a:r>
            </a:p>
          </p:txBody>
        </p:sp>
        <p:pic>
          <p:nvPicPr>
            <p:cNvPr id="762" name="Shape 7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5687" y="8947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3" name="Shape 763"/>
          <p:cNvGrpSpPr/>
          <p:nvPr/>
        </p:nvGrpSpPr>
        <p:grpSpPr>
          <a:xfrm>
            <a:off x="501287" y="1840680"/>
            <a:ext cx="3476437" cy="524400"/>
            <a:chOff x="145687" y="746800"/>
            <a:chExt cx="3476437" cy="524400"/>
          </a:xfrm>
        </p:grpSpPr>
        <p:sp>
          <p:nvSpPr>
            <p:cNvPr id="764" name="Shape 764"/>
            <p:cNvSpPr txBox="1"/>
            <p:nvPr/>
          </p:nvSpPr>
          <p:spPr>
            <a:xfrm>
              <a:off x="406425" y="746800"/>
              <a:ext cx="32157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Dependency Injection</a:t>
              </a:r>
            </a:p>
          </p:txBody>
        </p:sp>
        <p:pic>
          <p:nvPicPr>
            <p:cNvPr id="765" name="Shape 7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5687" y="8947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6" name="Shape 766"/>
          <p:cNvGrpSpPr/>
          <p:nvPr/>
        </p:nvGrpSpPr>
        <p:grpSpPr>
          <a:xfrm>
            <a:off x="501287" y="2510636"/>
            <a:ext cx="3476437" cy="524400"/>
            <a:chOff x="145687" y="746800"/>
            <a:chExt cx="3476437" cy="524400"/>
          </a:xfrm>
        </p:grpSpPr>
        <p:sp>
          <p:nvSpPr>
            <p:cNvPr id="767" name="Shape 767"/>
            <p:cNvSpPr txBox="1"/>
            <p:nvPr/>
          </p:nvSpPr>
          <p:spPr>
            <a:xfrm>
              <a:off x="406425" y="746800"/>
              <a:ext cx="32157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Routing</a:t>
              </a:r>
            </a:p>
          </p:txBody>
        </p:sp>
        <p:pic>
          <p:nvPicPr>
            <p:cNvPr id="768" name="Shape 7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5687" y="8947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9" name="Shape 769"/>
          <p:cNvSpPr/>
          <p:nvPr/>
        </p:nvSpPr>
        <p:spPr>
          <a:xfrm>
            <a:off x="3569125" y="1089150"/>
            <a:ext cx="5352900" cy="3710100"/>
          </a:xfrm>
          <a:prstGeom prst="roundRect">
            <a:avLst>
              <a:gd fmla="val 4194" name="adj"/>
            </a:avLst>
          </a:prstGeom>
          <a:solidFill>
            <a:srgbClr val="1878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app/app.module.ts</a:t>
            </a:r>
          </a:p>
        </p:txBody>
      </p:sp>
      <p:sp>
        <p:nvSpPr>
          <p:cNvPr id="770" name="Shape 770"/>
          <p:cNvSpPr/>
          <p:nvPr/>
        </p:nvSpPr>
        <p:spPr>
          <a:xfrm>
            <a:off x="3599525" y="1494028"/>
            <a:ext cx="5290800" cy="3277200"/>
          </a:xfrm>
          <a:prstGeom prst="roundRect">
            <a:avLst>
              <a:gd fmla="val 382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NgModule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imports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[</a:t>
            </a:r>
          </a:p>
          <a:p>
            <a:pPr indent="-6985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RouterModule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.forRoot([</a:t>
            </a:r>
          </a:p>
          <a:p>
            <a:pPr indent="-6985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{ </a:t>
            </a:r>
            <a:r>
              <a:rPr lang="en" sz="900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'crisis-center'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component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CrisisListComponent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},</a:t>
            </a:r>
          </a:p>
          <a:p>
            <a:pPr indent="-6985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{ </a:t>
            </a:r>
            <a:r>
              <a:rPr lang="en" sz="900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'heroes'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ED6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component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HeroListComponent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])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…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],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…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/>
        </p:nvSpPr>
        <p:spPr>
          <a:xfrm>
            <a:off x="3569125" y="1089150"/>
            <a:ext cx="5352900" cy="3710100"/>
          </a:xfrm>
          <a:prstGeom prst="roundRect">
            <a:avLst>
              <a:gd fmla="val 4194" name="adj"/>
            </a:avLst>
          </a:prstGeom>
          <a:solidFill>
            <a:srgbClr val="1878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app/app.component.ts</a:t>
            </a:r>
          </a:p>
        </p:txBody>
      </p:sp>
      <p:sp>
        <p:nvSpPr>
          <p:cNvPr id="776" name="Shape 776"/>
          <p:cNvSpPr/>
          <p:nvPr/>
        </p:nvSpPr>
        <p:spPr>
          <a:xfrm>
            <a:off x="3599525" y="1494028"/>
            <a:ext cx="5290800" cy="3277200"/>
          </a:xfrm>
          <a:prstGeom prst="roundRect">
            <a:avLst>
              <a:gd fmla="val 382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Component }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'@angular/core'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@Component({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selector: 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'my-app'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template: 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&lt;h1&gt;Angular Router&lt;/h1&gt;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&lt;nav&gt;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&lt;a routerLink="/crisis-center"&gt;Crisis Center&lt;/a&gt;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&lt;a routerLink="/heroes"&gt;Heroes&lt;/a&gt;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&lt;/nav&gt;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&lt;router-outlet&gt;&lt;/router-outlet&gt;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`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AppComponent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{}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7" name="Shape 777"/>
          <p:cNvSpPr/>
          <p:nvPr/>
        </p:nvSpPr>
        <p:spPr>
          <a:xfrm>
            <a:off x="5675" y="744900"/>
            <a:ext cx="3376800" cy="4398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8" name="Shape 778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Component Architecture</a:t>
            </a:r>
          </a:p>
        </p:txBody>
      </p:sp>
      <p:grpSp>
        <p:nvGrpSpPr>
          <p:cNvPr id="779" name="Shape 779"/>
          <p:cNvGrpSpPr/>
          <p:nvPr/>
        </p:nvGrpSpPr>
        <p:grpSpPr>
          <a:xfrm>
            <a:off x="501287" y="1170725"/>
            <a:ext cx="2881237" cy="524400"/>
            <a:chOff x="145687" y="746800"/>
            <a:chExt cx="2881237" cy="524400"/>
          </a:xfrm>
        </p:grpSpPr>
        <p:sp>
          <p:nvSpPr>
            <p:cNvPr id="780" name="Shape 780"/>
            <p:cNvSpPr txBox="1"/>
            <p:nvPr/>
          </p:nvSpPr>
          <p:spPr>
            <a:xfrm>
              <a:off x="406425" y="746800"/>
              <a:ext cx="26205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Service Composition</a:t>
              </a:r>
            </a:p>
          </p:txBody>
        </p:sp>
        <p:pic>
          <p:nvPicPr>
            <p:cNvPr id="781" name="Shape 7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5687" y="8947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2" name="Shape 782"/>
          <p:cNvGrpSpPr/>
          <p:nvPr/>
        </p:nvGrpSpPr>
        <p:grpSpPr>
          <a:xfrm>
            <a:off x="501287" y="1840675"/>
            <a:ext cx="2881237" cy="524400"/>
            <a:chOff x="145687" y="746794"/>
            <a:chExt cx="2881237" cy="524399"/>
          </a:xfrm>
        </p:grpSpPr>
        <p:sp>
          <p:nvSpPr>
            <p:cNvPr id="783" name="Shape 783"/>
            <p:cNvSpPr txBox="1"/>
            <p:nvPr/>
          </p:nvSpPr>
          <p:spPr>
            <a:xfrm>
              <a:off x="406425" y="746794"/>
              <a:ext cx="2620500" cy="5243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Dependency Injection</a:t>
              </a:r>
            </a:p>
          </p:txBody>
        </p:sp>
        <p:pic>
          <p:nvPicPr>
            <p:cNvPr id="784" name="Shape 7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5687" y="8947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5" name="Shape 785"/>
          <p:cNvGrpSpPr/>
          <p:nvPr/>
        </p:nvGrpSpPr>
        <p:grpSpPr>
          <a:xfrm>
            <a:off x="501287" y="2510625"/>
            <a:ext cx="2881237" cy="524400"/>
            <a:chOff x="145687" y="746788"/>
            <a:chExt cx="2881237" cy="524400"/>
          </a:xfrm>
        </p:grpSpPr>
        <p:sp>
          <p:nvSpPr>
            <p:cNvPr id="786" name="Shape 786"/>
            <p:cNvSpPr txBox="1"/>
            <p:nvPr/>
          </p:nvSpPr>
          <p:spPr>
            <a:xfrm>
              <a:off x="406425" y="746788"/>
              <a:ext cx="26205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Routing</a:t>
              </a:r>
            </a:p>
          </p:txBody>
        </p:sp>
        <p:pic>
          <p:nvPicPr>
            <p:cNvPr id="787" name="Shape 7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5687" y="8947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/>
          <p:nvPr/>
        </p:nvSpPr>
        <p:spPr>
          <a:xfrm>
            <a:off x="5675" y="744900"/>
            <a:ext cx="3376800" cy="4398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3" name="Shape 793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Component Architecture</a:t>
            </a:r>
          </a:p>
        </p:txBody>
      </p:sp>
      <p:grpSp>
        <p:nvGrpSpPr>
          <p:cNvPr id="794" name="Shape 794"/>
          <p:cNvGrpSpPr/>
          <p:nvPr/>
        </p:nvGrpSpPr>
        <p:grpSpPr>
          <a:xfrm>
            <a:off x="501287" y="1170725"/>
            <a:ext cx="3476437" cy="524400"/>
            <a:chOff x="145687" y="746800"/>
            <a:chExt cx="3476437" cy="524400"/>
          </a:xfrm>
        </p:grpSpPr>
        <p:sp>
          <p:nvSpPr>
            <p:cNvPr id="795" name="Shape 795"/>
            <p:cNvSpPr txBox="1"/>
            <p:nvPr/>
          </p:nvSpPr>
          <p:spPr>
            <a:xfrm>
              <a:off x="406425" y="746800"/>
              <a:ext cx="32157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Service Composition</a:t>
              </a:r>
            </a:p>
          </p:txBody>
        </p:sp>
        <p:pic>
          <p:nvPicPr>
            <p:cNvPr id="796" name="Shape 7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5687" y="8947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7" name="Shape 797"/>
          <p:cNvGrpSpPr/>
          <p:nvPr/>
        </p:nvGrpSpPr>
        <p:grpSpPr>
          <a:xfrm>
            <a:off x="501287" y="1840680"/>
            <a:ext cx="3476437" cy="524400"/>
            <a:chOff x="145687" y="746800"/>
            <a:chExt cx="3476437" cy="524400"/>
          </a:xfrm>
        </p:grpSpPr>
        <p:sp>
          <p:nvSpPr>
            <p:cNvPr id="798" name="Shape 798"/>
            <p:cNvSpPr txBox="1"/>
            <p:nvPr/>
          </p:nvSpPr>
          <p:spPr>
            <a:xfrm>
              <a:off x="406425" y="746800"/>
              <a:ext cx="32157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Dependency Injection</a:t>
              </a:r>
            </a:p>
          </p:txBody>
        </p:sp>
        <p:pic>
          <p:nvPicPr>
            <p:cNvPr id="799" name="Shape 7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5687" y="8947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0" name="Shape 800"/>
          <p:cNvGrpSpPr/>
          <p:nvPr/>
        </p:nvGrpSpPr>
        <p:grpSpPr>
          <a:xfrm>
            <a:off x="501287" y="2510636"/>
            <a:ext cx="3476437" cy="524400"/>
            <a:chOff x="145687" y="746800"/>
            <a:chExt cx="3476437" cy="524400"/>
          </a:xfrm>
        </p:grpSpPr>
        <p:sp>
          <p:nvSpPr>
            <p:cNvPr id="801" name="Shape 801"/>
            <p:cNvSpPr txBox="1"/>
            <p:nvPr/>
          </p:nvSpPr>
          <p:spPr>
            <a:xfrm>
              <a:off x="406425" y="746800"/>
              <a:ext cx="32157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Routing</a:t>
              </a:r>
            </a:p>
          </p:txBody>
        </p:sp>
        <p:pic>
          <p:nvPicPr>
            <p:cNvPr id="802" name="Shape 80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5687" y="8947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03" name="Shape 803"/>
          <p:cNvPicPr preferRelativeResize="0"/>
          <p:nvPr/>
        </p:nvPicPr>
        <p:blipFill rotWithShape="1">
          <a:blip r:embed="rId4">
            <a:alphaModFix/>
          </a:blip>
          <a:srcRect b="9494" l="0" r="0" t="0"/>
          <a:stretch/>
        </p:blipFill>
        <p:spPr>
          <a:xfrm>
            <a:off x="4166701" y="1013624"/>
            <a:ext cx="4147101" cy="375346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Shape 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149" y="207987"/>
            <a:ext cx="3949699" cy="414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Shape 421"/>
          <p:cNvSpPr txBox="1"/>
          <p:nvPr/>
        </p:nvSpPr>
        <p:spPr>
          <a:xfrm>
            <a:off x="2917875" y="4175675"/>
            <a:ext cx="3237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Angular 1.x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/>
          <p:nvPr/>
        </p:nvSpPr>
        <p:spPr>
          <a:xfrm>
            <a:off x="5675" y="744900"/>
            <a:ext cx="3376800" cy="4398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09" name="Shape 8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650" y="844074"/>
            <a:ext cx="4341689" cy="375346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810" name="Shape 810"/>
          <p:cNvGrpSpPr/>
          <p:nvPr/>
        </p:nvGrpSpPr>
        <p:grpSpPr>
          <a:xfrm>
            <a:off x="3600336" y="895013"/>
            <a:ext cx="5249949" cy="3939480"/>
            <a:chOff x="1745616" y="3412525"/>
            <a:chExt cx="1966346" cy="1475516"/>
          </a:xfrm>
        </p:grpSpPr>
        <p:sp>
          <p:nvSpPr>
            <p:cNvPr id="811" name="Shape 811"/>
            <p:cNvSpPr/>
            <p:nvPr/>
          </p:nvSpPr>
          <p:spPr>
            <a:xfrm>
              <a:off x="1803663" y="3486441"/>
              <a:ext cx="1908300" cy="1401600"/>
            </a:xfrm>
            <a:prstGeom prst="rect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1881937" y="3829956"/>
              <a:ext cx="353400" cy="9516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Left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Nav</a:t>
              </a:r>
            </a:p>
          </p:txBody>
        </p:sp>
        <p:sp>
          <p:nvSpPr>
            <p:cNvPr id="813" name="Shape 813"/>
            <p:cNvSpPr/>
            <p:nvPr/>
          </p:nvSpPr>
          <p:spPr>
            <a:xfrm>
              <a:off x="1881935" y="3567686"/>
              <a:ext cx="1745100" cy="2052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Top Nav</a:t>
              </a:r>
            </a:p>
          </p:txBody>
        </p:sp>
        <p:sp>
          <p:nvSpPr>
            <p:cNvPr id="814" name="Shape 814"/>
            <p:cNvSpPr/>
            <p:nvPr/>
          </p:nvSpPr>
          <p:spPr>
            <a:xfrm>
              <a:off x="2304818" y="3829956"/>
              <a:ext cx="1322100" cy="951600"/>
            </a:xfrm>
            <a:prstGeom prst="rect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2351904" y="4046076"/>
              <a:ext cx="353400" cy="231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2785810" y="4046076"/>
              <a:ext cx="353400" cy="231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3219716" y="4046076"/>
              <a:ext cx="353399" cy="231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2351910" y="4325372"/>
              <a:ext cx="353400" cy="231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2785816" y="4325372"/>
              <a:ext cx="353400" cy="231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3219722" y="4325372"/>
              <a:ext cx="353399" cy="231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2355264" y="4604668"/>
              <a:ext cx="353400" cy="1767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2789170" y="4604668"/>
              <a:ext cx="353400" cy="1767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3223076" y="4604668"/>
              <a:ext cx="353399" cy="1767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2562575" y="3882075"/>
              <a:ext cx="579900" cy="11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Main View</a:t>
              </a:r>
            </a:p>
          </p:txBody>
        </p:sp>
        <p:sp>
          <p:nvSpPr>
            <p:cNvPr id="825" name="Shape 825"/>
            <p:cNvSpPr/>
            <p:nvPr/>
          </p:nvSpPr>
          <p:spPr>
            <a:xfrm>
              <a:off x="2310878" y="4784661"/>
              <a:ext cx="1225800" cy="54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826" name="Shape 826"/>
            <p:cNvPicPr preferRelativeResize="0"/>
            <p:nvPr/>
          </p:nvPicPr>
          <p:blipFill rotWithShape="1">
            <a:blip r:embed="rId4">
              <a:alphaModFix/>
            </a:blip>
            <a:srcRect b="15547" l="0" r="0" t="0"/>
            <a:stretch/>
          </p:blipFill>
          <p:spPr>
            <a:xfrm>
              <a:off x="2444689" y="4632161"/>
              <a:ext cx="167886" cy="149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7" name="Shape 8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45616" y="3412525"/>
              <a:ext cx="146721" cy="154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8" name="Shape 8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48051" y="4072618"/>
              <a:ext cx="167892" cy="176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Shape 8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48033" y="4352396"/>
              <a:ext cx="167892" cy="176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Shape 830"/>
            <p:cNvPicPr preferRelativeResize="0"/>
            <p:nvPr/>
          </p:nvPicPr>
          <p:blipFill rotWithShape="1">
            <a:blip r:embed="rId4">
              <a:alphaModFix/>
            </a:blip>
            <a:srcRect b="15547" l="0" r="0" t="0"/>
            <a:stretch/>
          </p:blipFill>
          <p:spPr>
            <a:xfrm>
              <a:off x="2881958" y="4632166"/>
              <a:ext cx="167886" cy="149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Shape 831"/>
            <p:cNvPicPr preferRelativeResize="0"/>
            <p:nvPr/>
          </p:nvPicPr>
          <p:blipFill rotWithShape="1">
            <a:blip r:embed="rId4">
              <a:alphaModFix/>
            </a:blip>
            <a:srcRect b="15547" l="0" r="0" t="0"/>
            <a:stretch/>
          </p:blipFill>
          <p:spPr>
            <a:xfrm>
              <a:off x="3319236" y="4632161"/>
              <a:ext cx="167886" cy="149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Shape 8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78601" y="4352391"/>
              <a:ext cx="167892" cy="176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3" name="Shape 8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19232" y="4352396"/>
              <a:ext cx="167892" cy="176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4" name="Shape 8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78592" y="4072613"/>
              <a:ext cx="167892" cy="176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5" name="Shape 8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09133" y="4072613"/>
              <a:ext cx="167892" cy="176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6" name="Shape 8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82615" y="3593013"/>
              <a:ext cx="146721" cy="154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7" name="Shape 8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92371" y="4011586"/>
              <a:ext cx="146721" cy="154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8" name="Shape 8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55265" y="3862139"/>
              <a:ext cx="146721" cy="1544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9" name="Shape 8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9125" y="1038825"/>
            <a:ext cx="4341700" cy="3676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Shape 8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7850" y="939216"/>
            <a:ext cx="5518993" cy="33546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9-23 at 1.53.06 PM.png" id="841" name="Shape 8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4911" y="939205"/>
            <a:ext cx="4405416" cy="38761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2" name="Shape 842"/>
          <p:cNvGrpSpPr/>
          <p:nvPr/>
        </p:nvGrpSpPr>
        <p:grpSpPr>
          <a:xfrm>
            <a:off x="599212" y="1159750"/>
            <a:ext cx="2140837" cy="524400"/>
            <a:chOff x="642037" y="1271200"/>
            <a:chExt cx="2140837" cy="524400"/>
          </a:xfrm>
        </p:grpSpPr>
        <p:sp>
          <p:nvSpPr>
            <p:cNvPr id="843" name="Shape 843"/>
            <p:cNvSpPr txBox="1"/>
            <p:nvPr/>
          </p:nvSpPr>
          <p:spPr>
            <a:xfrm>
              <a:off x="902775" y="1271200"/>
              <a:ext cx="18801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Angular Material</a:t>
              </a:r>
            </a:p>
          </p:txBody>
        </p:sp>
        <p:pic>
          <p:nvPicPr>
            <p:cNvPr id="844" name="Shape 84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42037" y="14191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5" name="Shape 845"/>
          <p:cNvGrpSpPr/>
          <p:nvPr/>
        </p:nvGrpSpPr>
        <p:grpSpPr>
          <a:xfrm>
            <a:off x="599212" y="1601296"/>
            <a:ext cx="1829437" cy="524400"/>
            <a:chOff x="642037" y="1271187"/>
            <a:chExt cx="1829437" cy="524400"/>
          </a:xfrm>
        </p:grpSpPr>
        <p:sp>
          <p:nvSpPr>
            <p:cNvPr id="846" name="Shape 846"/>
            <p:cNvSpPr txBox="1"/>
            <p:nvPr/>
          </p:nvSpPr>
          <p:spPr>
            <a:xfrm>
              <a:off x="902775" y="1271187"/>
              <a:ext cx="15687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i18n</a:t>
              </a:r>
            </a:p>
          </p:txBody>
        </p:sp>
        <p:pic>
          <p:nvPicPr>
            <p:cNvPr id="847" name="Shape 84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42037" y="14191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8" name="Shape 848"/>
          <p:cNvGrpSpPr/>
          <p:nvPr/>
        </p:nvGrpSpPr>
        <p:grpSpPr>
          <a:xfrm>
            <a:off x="599212" y="2042843"/>
            <a:ext cx="1829437" cy="524400"/>
            <a:chOff x="642037" y="1271187"/>
            <a:chExt cx="1829437" cy="524400"/>
          </a:xfrm>
        </p:grpSpPr>
        <p:sp>
          <p:nvSpPr>
            <p:cNvPr id="849" name="Shape 849"/>
            <p:cNvSpPr txBox="1"/>
            <p:nvPr/>
          </p:nvSpPr>
          <p:spPr>
            <a:xfrm>
              <a:off x="902775" y="1271187"/>
              <a:ext cx="15687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Forms</a:t>
              </a:r>
            </a:p>
          </p:txBody>
        </p:sp>
        <p:pic>
          <p:nvPicPr>
            <p:cNvPr id="850" name="Shape 85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42037" y="14191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1" name="Shape 851"/>
          <p:cNvGrpSpPr/>
          <p:nvPr/>
        </p:nvGrpSpPr>
        <p:grpSpPr>
          <a:xfrm>
            <a:off x="599212" y="2484390"/>
            <a:ext cx="1829437" cy="524400"/>
            <a:chOff x="642037" y="1271187"/>
            <a:chExt cx="1829437" cy="524400"/>
          </a:xfrm>
        </p:grpSpPr>
        <p:sp>
          <p:nvSpPr>
            <p:cNvPr id="852" name="Shape 852"/>
            <p:cNvSpPr txBox="1"/>
            <p:nvPr/>
          </p:nvSpPr>
          <p:spPr>
            <a:xfrm>
              <a:off x="902775" y="1271187"/>
              <a:ext cx="15687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Animations</a:t>
              </a:r>
            </a:p>
          </p:txBody>
        </p:sp>
        <p:pic>
          <p:nvPicPr>
            <p:cNvPr id="853" name="Shape 85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42037" y="14191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4" name="Shape 854"/>
          <p:cNvGrpSpPr/>
          <p:nvPr/>
        </p:nvGrpSpPr>
        <p:grpSpPr>
          <a:xfrm>
            <a:off x="599212" y="2925937"/>
            <a:ext cx="1829437" cy="524400"/>
            <a:chOff x="642037" y="1271187"/>
            <a:chExt cx="1829437" cy="524400"/>
          </a:xfrm>
        </p:grpSpPr>
        <p:sp>
          <p:nvSpPr>
            <p:cNvPr id="855" name="Shape 855"/>
            <p:cNvSpPr txBox="1"/>
            <p:nvPr/>
          </p:nvSpPr>
          <p:spPr>
            <a:xfrm>
              <a:off x="902775" y="1271187"/>
              <a:ext cx="15687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ngUpgrade</a:t>
              </a:r>
            </a:p>
          </p:txBody>
        </p:sp>
        <p:pic>
          <p:nvPicPr>
            <p:cNvPr id="856" name="Shape 85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42037" y="14191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7" name="Shape 857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Angular Platform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Shape 8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463" y="970100"/>
            <a:ext cx="6433074" cy="37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Shape 863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536E7A"/>
                </a:solidFill>
              </a:rPr>
              <a:t>Angular Everywhere</a:t>
            </a:r>
          </a:p>
        </p:txBody>
      </p:sp>
      <p:sp>
        <p:nvSpPr>
          <p:cNvPr id="864" name="Shape 864"/>
          <p:cNvSpPr txBox="1"/>
          <p:nvPr/>
        </p:nvSpPr>
        <p:spPr>
          <a:xfrm>
            <a:off x="1340050" y="692400"/>
            <a:ext cx="40695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rPr>
              <a:t>Scenarios</a:t>
            </a:r>
          </a:p>
        </p:txBody>
      </p:sp>
      <p:sp>
        <p:nvSpPr>
          <p:cNvPr id="870" name="Shape 870"/>
          <p:cNvSpPr/>
          <p:nvPr/>
        </p:nvSpPr>
        <p:spPr>
          <a:xfrm>
            <a:off x="281375" y="1632500"/>
            <a:ext cx="1907700" cy="22539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1" name="Shape 871"/>
          <p:cNvSpPr/>
          <p:nvPr/>
        </p:nvSpPr>
        <p:spPr>
          <a:xfrm>
            <a:off x="2249550" y="1632500"/>
            <a:ext cx="4644900" cy="22539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2" name="Shape 872"/>
          <p:cNvSpPr/>
          <p:nvPr/>
        </p:nvSpPr>
        <p:spPr>
          <a:xfrm>
            <a:off x="6954925" y="1632500"/>
            <a:ext cx="1907700" cy="22539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73" name="Shape 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800" y="2061549"/>
            <a:ext cx="838200" cy="9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0914" y="2080031"/>
            <a:ext cx="955851" cy="955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Shape 8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9675" y="2061562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Shape 876"/>
          <p:cNvSpPr txBox="1"/>
          <p:nvPr/>
        </p:nvSpPr>
        <p:spPr>
          <a:xfrm>
            <a:off x="344950" y="3379745"/>
            <a:ext cx="1794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Progressive Web Apps</a:t>
            </a:r>
          </a:p>
        </p:txBody>
      </p:sp>
      <p:sp>
        <p:nvSpPr>
          <p:cNvPr id="877" name="Shape 877"/>
          <p:cNvSpPr txBox="1"/>
          <p:nvPr/>
        </p:nvSpPr>
        <p:spPr>
          <a:xfrm>
            <a:off x="2358175" y="3379745"/>
            <a:ext cx="42603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Mobile</a:t>
            </a:r>
          </a:p>
        </p:txBody>
      </p:sp>
      <p:sp>
        <p:nvSpPr>
          <p:cNvPr id="878" name="Shape 878"/>
          <p:cNvSpPr txBox="1"/>
          <p:nvPr/>
        </p:nvSpPr>
        <p:spPr>
          <a:xfrm>
            <a:off x="7004450" y="3379745"/>
            <a:ext cx="1794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Desktop</a:t>
            </a:r>
          </a:p>
        </p:txBody>
      </p:sp>
      <p:sp>
        <p:nvSpPr>
          <p:cNvPr id="879" name="Shape 879"/>
          <p:cNvSpPr txBox="1"/>
          <p:nvPr/>
        </p:nvSpPr>
        <p:spPr>
          <a:xfrm>
            <a:off x="680800" y="2092912"/>
            <a:ext cx="11229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PWA</a:t>
            </a:r>
          </a:p>
        </p:txBody>
      </p:sp>
      <p:pic>
        <p:nvPicPr>
          <p:cNvPr id="880" name="Shape 8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9450" y="2034075"/>
            <a:ext cx="809231" cy="9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Server Scenarios</a:t>
            </a:r>
          </a:p>
        </p:txBody>
      </p:sp>
      <p:pic>
        <p:nvPicPr>
          <p:cNvPr id="886" name="Shape 8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250" y="1162075"/>
            <a:ext cx="6437498" cy="33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Server Scenarios</a:t>
            </a:r>
          </a:p>
        </p:txBody>
      </p:sp>
      <p:pic>
        <p:nvPicPr>
          <p:cNvPr id="892" name="Shape 8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250" y="1162075"/>
            <a:ext cx="6437498" cy="33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Shape 893"/>
          <p:cNvSpPr/>
          <p:nvPr/>
        </p:nvSpPr>
        <p:spPr>
          <a:xfrm>
            <a:off x="1249000" y="1056650"/>
            <a:ext cx="3552000" cy="364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94" name="Shape 8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133" y="1534275"/>
            <a:ext cx="1769525" cy="10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Shape 8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712" y="2811550"/>
            <a:ext cx="2996350" cy="123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TypeScript</a:t>
            </a:r>
          </a:p>
        </p:txBody>
      </p:sp>
      <p:pic>
        <p:nvPicPr>
          <p:cNvPr id="901" name="Shape 9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8125"/>
            <a:ext cx="4385374" cy="4385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2" name="Shape 902"/>
          <p:cNvGrpSpPr/>
          <p:nvPr/>
        </p:nvGrpSpPr>
        <p:grpSpPr>
          <a:xfrm>
            <a:off x="5079387" y="1251250"/>
            <a:ext cx="3476437" cy="524400"/>
            <a:chOff x="642037" y="1271200"/>
            <a:chExt cx="3476437" cy="524400"/>
          </a:xfrm>
        </p:grpSpPr>
        <p:sp>
          <p:nvSpPr>
            <p:cNvPr id="903" name="Shape 903"/>
            <p:cNvSpPr txBox="1"/>
            <p:nvPr/>
          </p:nvSpPr>
          <p:spPr>
            <a:xfrm>
              <a:off x="902775" y="1271200"/>
              <a:ext cx="32157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Superset of Javascript</a:t>
              </a:r>
            </a:p>
          </p:txBody>
        </p:sp>
        <p:pic>
          <p:nvPicPr>
            <p:cNvPr id="904" name="Shape 9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2037" y="14191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5" name="Shape 905"/>
          <p:cNvGrpSpPr/>
          <p:nvPr/>
        </p:nvGrpSpPr>
        <p:grpSpPr>
          <a:xfrm>
            <a:off x="5079387" y="1823875"/>
            <a:ext cx="3476437" cy="524400"/>
            <a:chOff x="642037" y="1325250"/>
            <a:chExt cx="3476437" cy="524400"/>
          </a:xfrm>
        </p:grpSpPr>
        <p:sp>
          <p:nvSpPr>
            <p:cNvPr id="906" name="Shape 906"/>
            <p:cNvSpPr txBox="1"/>
            <p:nvPr/>
          </p:nvSpPr>
          <p:spPr>
            <a:xfrm>
              <a:off x="902775" y="1325250"/>
              <a:ext cx="32157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Because Types!! </a:t>
              </a:r>
            </a:p>
          </p:txBody>
        </p:sp>
        <p:pic>
          <p:nvPicPr>
            <p:cNvPr id="907" name="Shape 90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2037" y="147315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8" name="Shape 908"/>
          <p:cNvGrpSpPr/>
          <p:nvPr/>
        </p:nvGrpSpPr>
        <p:grpSpPr>
          <a:xfrm>
            <a:off x="5079387" y="2396500"/>
            <a:ext cx="3476437" cy="524400"/>
            <a:chOff x="642037" y="1379300"/>
            <a:chExt cx="3476437" cy="524400"/>
          </a:xfrm>
        </p:grpSpPr>
        <p:sp>
          <p:nvSpPr>
            <p:cNvPr id="909" name="Shape 909"/>
            <p:cNvSpPr txBox="1"/>
            <p:nvPr/>
          </p:nvSpPr>
          <p:spPr>
            <a:xfrm>
              <a:off x="902775" y="1379300"/>
              <a:ext cx="32157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Readability</a:t>
              </a:r>
            </a:p>
          </p:txBody>
        </p:sp>
        <p:pic>
          <p:nvPicPr>
            <p:cNvPr id="910" name="Shape 9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2037" y="15272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1" name="Shape 911"/>
          <p:cNvGrpSpPr/>
          <p:nvPr/>
        </p:nvGrpSpPr>
        <p:grpSpPr>
          <a:xfrm>
            <a:off x="5079387" y="2969125"/>
            <a:ext cx="3476437" cy="524400"/>
            <a:chOff x="642037" y="1379300"/>
            <a:chExt cx="3476437" cy="524400"/>
          </a:xfrm>
        </p:grpSpPr>
        <p:sp>
          <p:nvSpPr>
            <p:cNvPr id="912" name="Shape 912"/>
            <p:cNvSpPr txBox="1"/>
            <p:nvPr/>
          </p:nvSpPr>
          <p:spPr>
            <a:xfrm>
              <a:off x="902775" y="1379300"/>
              <a:ext cx="32157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Familiarity</a:t>
              </a:r>
            </a:p>
          </p:txBody>
        </p:sp>
        <p:pic>
          <p:nvPicPr>
            <p:cNvPr id="913" name="Shape 9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2037" y="15272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4" name="Shape 914"/>
          <p:cNvGrpSpPr/>
          <p:nvPr/>
        </p:nvGrpSpPr>
        <p:grpSpPr>
          <a:xfrm>
            <a:off x="5079387" y="3541750"/>
            <a:ext cx="3476437" cy="524400"/>
            <a:chOff x="642037" y="1379300"/>
            <a:chExt cx="3476437" cy="524400"/>
          </a:xfrm>
        </p:grpSpPr>
        <p:sp>
          <p:nvSpPr>
            <p:cNvPr id="915" name="Shape 915"/>
            <p:cNvSpPr txBox="1"/>
            <p:nvPr/>
          </p:nvSpPr>
          <p:spPr>
            <a:xfrm>
              <a:off x="902775" y="1379300"/>
              <a:ext cx="32157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Tooling</a:t>
              </a:r>
            </a:p>
          </p:txBody>
        </p:sp>
        <p:pic>
          <p:nvPicPr>
            <p:cNvPr id="916" name="Shape 9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2037" y="15272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Language Services</a:t>
            </a:r>
          </a:p>
        </p:txBody>
      </p:sp>
      <p:pic>
        <p:nvPicPr>
          <p:cNvPr id="922" name="Shape 9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912" y="1091900"/>
            <a:ext cx="6922175" cy="3738874"/>
          </a:xfrm>
          <a:prstGeom prst="rect">
            <a:avLst/>
          </a:prstGeom>
          <a:noFill/>
          <a:ln cap="flat" cmpd="sng" w="38100">
            <a:solidFill>
              <a:srgbClr val="1878CC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Angular CLI</a:t>
            </a:r>
          </a:p>
        </p:txBody>
      </p:sp>
      <p:pic>
        <p:nvPicPr>
          <p:cNvPr id="928" name="Shape 928"/>
          <p:cNvPicPr preferRelativeResize="0"/>
          <p:nvPr/>
        </p:nvPicPr>
        <p:blipFill rotWithShape="1">
          <a:blip r:embed="rId3">
            <a:alphaModFix/>
          </a:blip>
          <a:srcRect b="1914" l="791" r="2683" t="5157"/>
          <a:stretch/>
        </p:blipFill>
        <p:spPr>
          <a:xfrm>
            <a:off x="1812412" y="1411700"/>
            <a:ext cx="5519174" cy="2850675"/>
          </a:xfrm>
          <a:prstGeom prst="rect">
            <a:avLst/>
          </a:prstGeom>
          <a:noFill/>
          <a:ln cap="flat" cmpd="sng" w="28575">
            <a:solidFill>
              <a:srgbClr val="1878CC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Protractor</a:t>
            </a:r>
          </a:p>
        </p:txBody>
      </p:sp>
      <p:pic>
        <p:nvPicPr>
          <p:cNvPr id="934" name="Shape 934"/>
          <p:cNvPicPr preferRelativeResize="0"/>
          <p:nvPr/>
        </p:nvPicPr>
        <p:blipFill rotWithShape="1">
          <a:blip r:embed="rId3">
            <a:alphaModFix/>
          </a:blip>
          <a:srcRect b="6240" l="2082" r="5777" t="2660"/>
          <a:stretch/>
        </p:blipFill>
        <p:spPr>
          <a:xfrm>
            <a:off x="2049350" y="1129325"/>
            <a:ext cx="4990950" cy="3442674"/>
          </a:xfrm>
          <a:prstGeom prst="rect">
            <a:avLst/>
          </a:prstGeom>
          <a:noFill/>
          <a:ln cap="flat" cmpd="sng" w="28575">
            <a:solidFill>
              <a:srgbClr val="1878CC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Angular Augury</a:t>
            </a:r>
          </a:p>
        </p:txBody>
      </p:sp>
      <p:grpSp>
        <p:nvGrpSpPr>
          <p:cNvPr id="940" name="Shape 940"/>
          <p:cNvGrpSpPr/>
          <p:nvPr/>
        </p:nvGrpSpPr>
        <p:grpSpPr>
          <a:xfrm>
            <a:off x="1125203" y="870555"/>
            <a:ext cx="6839246" cy="4272934"/>
            <a:chOff x="738050" y="739575"/>
            <a:chExt cx="7130900" cy="4455150"/>
          </a:xfrm>
        </p:grpSpPr>
        <p:pic>
          <p:nvPicPr>
            <p:cNvPr id="941" name="Shape 9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8050" y="739575"/>
              <a:ext cx="7130900" cy="445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2" name="Shape 9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74019" y="1341634"/>
              <a:ext cx="6876526" cy="36249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ield-large@2x.png" id="426" name="Shape 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2428" y="278488"/>
            <a:ext cx="3500406" cy="38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Shape 427"/>
          <p:cNvSpPr txBox="1"/>
          <p:nvPr/>
        </p:nvSpPr>
        <p:spPr>
          <a:xfrm>
            <a:off x="2917875" y="4175675"/>
            <a:ext cx="3237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Angular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Shape 9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975" y="1284541"/>
            <a:ext cx="5518993" cy="3354617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Shape 948"/>
          <p:cNvSpPr txBox="1"/>
          <p:nvPr>
            <p:ph type="title"/>
          </p:nvPr>
        </p:nvSpPr>
        <p:spPr>
          <a:xfrm>
            <a:off x="599225" y="-122400"/>
            <a:ext cx="83385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Material Design Components</a:t>
            </a:r>
          </a:p>
        </p:txBody>
      </p:sp>
      <p:sp>
        <p:nvSpPr>
          <p:cNvPr id="949" name="Shape 949"/>
          <p:cNvSpPr txBox="1"/>
          <p:nvPr/>
        </p:nvSpPr>
        <p:spPr>
          <a:xfrm>
            <a:off x="6072225" y="115800"/>
            <a:ext cx="2822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material.angular.io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 txBox="1"/>
          <p:nvPr>
            <p:ph type="ctrTitle"/>
          </p:nvPr>
        </p:nvSpPr>
        <p:spPr>
          <a:xfrm>
            <a:off x="609600" y="658921"/>
            <a:ext cx="6754800" cy="746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Live Coding Demo</a:t>
            </a:r>
          </a:p>
          <a:p>
            <a:pPr lvl="0" rtl="0">
              <a:spcBef>
                <a:spcPts val="0"/>
              </a:spcBef>
              <a:buNone/>
            </a:pPr>
            <a:br>
              <a:rPr lang="en"/>
            </a:br>
            <a:br>
              <a:rPr lang="en"/>
            </a:br>
          </a:p>
        </p:txBody>
      </p:sp>
      <p:pic>
        <p:nvPicPr>
          <p:cNvPr id="955" name="Shape 9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840124"/>
            <a:ext cx="1026000" cy="102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56" name="Shape 956"/>
          <p:cNvSpPr/>
          <p:nvPr/>
        </p:nvSpPr>
        <p:spPr>
          <a:xfrm>
            <a:off x="1945199" y="1647375"/>
            <a:ext cx="3464400" cy="14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" sz="24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Kara Erickson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Performance</a:t>
            </a:r>
          </a:p>
        </p:txBody>
      </p:sp>
      <p:pic>
        <p:nvPicPr>
          <p:cNvPr descr="shield-large@2x.png" id="962" name="Shape 9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4151" y="745113"/>
            <a:ext cx="3500406" cy="38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/>
          <p:nvPr/>
        </p:nvSpPr>
        <p:spPr>
          <a:xfrm rot="-603">
            <a:off x="302974" y="256311"/>
            <a:ext cx="8547300" cy="44346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Performance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grpSp>
        <p:nvGrpSpPr>
          <p:cNvPr id="968" name="Shape 968"/>
          <p:cNvGrpSpPr/>
          <p:nvPr/>
        </p:nvGrpSpPr>
        <p:grpSpPr>
          <a:xfrm>
            <a:off x="936250" y="1329034"/>
            <a:ext cx="2483400" cy="3162600"/>
            <a:chOff x="936250" y="1329034"/>
            <a:chExt cx="2483400" cy="3162600"/>
          </a:xfrm>
        </p:grpSpPr>
        <p:sp>
          <p:nvSpPr>
            <p:cNvPr id="969" name="Shape 969"/>
            <p:cNvSpPr/>
            <p:nvPr/>
          </p:nvSpPr>
          <p:spPr>
            <a:xfrm rot="-415">
              <a:off x="936249" y="1329184"/>
              <a:ext cx="2483400" cy="3162300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AC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2400">
                  <a:solidFill>
                    <a:srgbClr val="00ACC1"/>
                  </a:solidFill>
                  <a:latin typeface="Roboto"/>
                  <a:ea typeface="Roboto"/>
                  <a:cs typeface="Roboto"/>
                  <a:sym typeface="Roboto"/>
                </a:rPr>
                <a:t>SIZE</a:t>
              </a:r>
            </a:p>
          </p:txBody>
        </p:sp>
        <p:sp>
          <p:nvSpPr>
            <p:cNvPr id="970" name="Shape 970"/>
            <p:cNvSpPr/>
            <p:nvPr/>
          </p:nvSpPr>
          <p:spPr>
            <a:xfrm>
              <a:off x="1294974" y="2076611"/>
              <a:ext cx="1758300" cy="990000"/>
            </a:xfrm>
            <a:prstGeom prst="rect">
              <a:avLst/>
            </a:prstGeom>
            <a:solidFill>
              <a:srgbClr val="00ACC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2400">
                  <a:solidFill>
                    <a:srgbClr val="FFFFFF"/>
                  </a:solidFill>
                </a:rPr>
                <a:t>Smaller</a:t>
              </a:r>
            </a:p>
          </p:txBody>
        </p:sp>
        <p:sp>
          <p:nvSpPr>
            <p:cNvPr id="971" name="Shape 971"/>
            <p:cNvSpPr/>
            <p:nvPr/>
          </p:nvSpPr>
          <p:spPr>
            <a:xfrm>
              <a:off x="1294779" y="3230612"/>
              <a:ext cx="1758900" cy="990000"/>
            </a:xfrm>
            <a:prstGeom prst="rect">
              <a:avLst/>
            </a:prstGeom>
            <a:solidFill>
              <a:srgbClr val="00838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2400">
                  <a:solidFill>
                    <a:srgbClr val="FFFFFF"/>
                  </a:solidFill>
                </a:rPr>
                <a:t>Lazy</a:t>
              </a:r>
            </a:p>
          </p:txBody>
        </p:sp>
      </p:grpSp>
      <p:grpSp>
        <p:nvGrpSpPr>
          <p:cNvPr id="972" name="Shape 972"/>
          <p:cNvGrpSpPr/>
          <p:nvPr/>
        </p:nvGrpSpPr>
        <p:grpSpPr>
          <a:xfrm>
            <a:off x="3754195" y="1328686"/>
            <a:ext cx="4461000" cy="3163199"/>
            <a:chOff x="3754195" y="1328686"/>
            <a:chExt cx="4461000" cy="3163199"/>
          </a:xfrm>
        </p:grpSpPr>
        <p:sp>
          <p:nvSpPr>
            <p:cNvPr id="973" name="Shape 973"/>
            <p:cNvSpPr/>
            <p:nvPr/>
          </p:nvSpPr>
          <p:spPr>
            <a:xfrm rot="-694">
              <a:off x="3754195" y="1329136"/>
              <a:ext cx="4461000" cy="3162299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FB8C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2400">
                  <a:solidFill>
                    <a:srgbClr val="FB8C00"/>
                  </a:solidFill>
                </a:rPr>
                <a:t>SPEED</a:t>
              </a:r>
            </a:p>
          </p:txBody>
        </p:sp>
        <p:sp>
          <p:nvSpPr>
            <p:cNvPr id="974" name="Shape 974"/>
            <p:cNvSpPr/>
            <p:nvPr/>
          </p:nvSpPr>
          <p:spPr>
            <a:xfrm rot="-586">
              <a:off x="4116889" y="3230761"/>
              <a:ext cx="1759200" cy="990000"/>
            </a:xfrm>
            <a:prstGeom prst="rect">
              <a:avLst/>
            </a:prstGeom>
            <a:solidFill>
              <a:srgbClr val="F9A82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2400">
                  <a:solidFill>
                    <a:srgbClr val="FFFFFF"/>
                  </a:solidFill>
                </a:rPr>
                <a:t>Memory Pressure</a:t>
              </a:r>
            </a:p>
          </p:txBody>
        </p:sp>
        <p:sp>
          <p:nvSpPr>
            <p:cNvPr id="975" name="Shape 975"/>
            <p:cNvSpPr/>
            <p:nvPr/>
          </p:nvSpPr>
          <p:spPr>
            <a:xfrm>
              <a:off x="6089778" y="3230767"/>
              <a:ext cx="1758899" cy="990000"/>
            </a:xfrm>
            <a:prstGeom prst="rect">
              <a:avLst/>
            </a:prstGeom>
            <a:solidFill>
              <a:srgbClr val="D8431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2400">
                  <a:solidFill>
                    <a:srgbClr val="FFFFFF"/>
                  </a:solidFill>
                </a:rPr>
                <a:t>More...</a:t>
              </a:r>
            </a:p>
          </p:txBody>
        </p:sp>
        <p:sp>
          <p:nvSpPr>
            <p:cNvPr id="976" name="Shape 976"/>
            <p:cNvSpPr/>
            <p:nvPr/>
          </p:nvSpPr>
          <p:spPr>
            <a:xfrm>
              <a:off x="6086160" y="2076773"/>
              <a:ext cx="1758900" cy="990000"/>
            </a:xfrm>
            <a:prstGeom prst="rect">
              <a:avLst/>
            </a:prstGeom>
            <a:solidFill>
              <a:srgbClr val="EF6C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2400">
                  <a:solidFill>
                    <a:srgbClr val="FFFFFF"/>
                  </a:solidFill>
                </a:rPr>
                <a:t>Do Less</a:t>
              </a:r>
            </a:p>
          </p:txBody>
        </p:sp>
        <p:sp>
          <p:nvSpPr>
            <p:cNvPr id="977" name="Shape 977"/>
            <p:cNvSpPr/>
            <p:nvPr/>
          </p:nvSpPr>
          <p:spPr>
            <a:xfrm rot="-586">
              <a:off x="4113272" y="2076761"/>
              <a:ext cx="1759200" cy="990000"/>
            </a:xfrm>
            <a:prstGeom prst="rect">
              <a:avLst/>
            </a:prstGeom>
            <a:solidFill>
              <a:srgbClr val="FF8F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2400">
                  <a:solidFill>
                    <a:srgbClr val="FFFFFF"/>
                  </a:solidFill>
                </a:rPr>
                <a:t>Execute Faster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" name="Shape 9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225" y="910825"/>
            <a:ext cx="7499200" cy="3785399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Shape 983"/>
          <p:cNvSpPr/>
          <p:nvPr/>
        </p:nvSpPr>
        <p:spPr>
          <a:xfrm>
            <a:off x="1195099" y="1778400"/>
            <a:ext cx="1389600" cy="299400"/>
          </a:xfrm>
          <a:prstGeom prst="roundRect">
            <a:avLst>
              <a:gd fmla="val 16667" name="adj"/>
            </a:avLst>
          </a:prstGeom>
          <a:solidFill>
            <a:srgbClr val="BBDEF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HTML</a:t>
            </a:r>
          </a:p>
        </p:txBody>
      </p:sp>
      <p:sp>
        <p:nvSpPr>
          <p:cNvPr id="984" name="Shape 984"/>
          <p:cNvSpPr/>
          <p:nvPr/>
        </p:nvSpPr>
        <p:spPr>
          <a:xfrm>
            <a:off x="1195099" y="2189562"/>
            <a:ext cx="1389600" cy="299400"/>
          </a:xfrm>
          <a:prstGeom prst="roundRect">
            <a:avLst>
              <a:gd fmla="val 16667" name="adj"/>
            </a:avLst>
          </a:prstGeom>
          <a:solidFill>
            <a:srgbClr val="BBDEF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</a:p>
        </p:txBody>
      </p:sp>
      <p:sp>
        <p:nvSpPr>
          <p:cNvPr id="985" name="Shape 985"/>
          <p:cNvSpPr/>
          <p:nvPr/>
        </p:nvSpPr>
        <p:spPr>
          <a:xfrm>
            <a:off x="1195099" y="2600725"/>
            <a:ext cx="1389600" cy="299400"/>
          </a:xfrm>
          <a:prstGeom prst="roundRect">
            <a:avLst>
              <a:gd fmla="val 16667" name="adj"/>
            </a:avLst>
          </a:prstGeom>
          <a:solidFill>
            <a:srgbClr val="BBDEF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</a:p>
        </p:txBody>
      </p:sp>
      <p:grpSp>
        <p:nvGrpSpPr>
          <p:cNvPr id="986" name="Shape 986"/>
          <p:cNvGrpSpPr/>
          <p:nvPr/>
        </p:nvGrpSpPr>
        <p:grpSpPr>
          <a:xfrm>
            <a:off x="2584699" y="1881774"/>
            <a:ext cx="1825599" cy="915000"/>
            <a:chOff x="2584699" y="1881774"/>
            <a:chExt cx="1825599" cy="915000"/>
          </a:xfrm>
        </p:grpSpPr>
        <p:sp>
          <p:nvSpPr>
            <p:cNvPr id="987" name="Shape 987"/>
            <p:cNvSpPr/>
            <p:nvPr/>
          </p:nvSpPr>
          <p:spPr>
            <a:xfrm>
              <a:off x="2980799" y="1881774"/>
              <a:ext cx="1429500" cy="915000"/>
            </a:xfrm>
            <a:prstGeom prst="roundRect">
              <a:avLst>
                <a:gd fmla="val 16667" name="adj"/>
              </a:avLst>
            </a:prstGeom>
            <a:solidFill>
              <a:srgbClr val="FFF9C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>
                  <a:solidFill>
                    <a:srgbClr val="263238"/>
                  </a:solidFill>
                  <a:latin typeface="Roboto"/>
                  <a:ea typeface="Roboto"/>
                  <a:cs typeface="Roboto"/>
                  <a:sym typeface="Roboto"/>
                </a:rPr>
                <a:t>Template Compiler</a:t>
              </a:r>
            </a:p>
          </p:txBody>
        </p:sp>
        <p:cxnSp>
          <p:nvCxnSpPr>
            <p:cNvPr id="988" name="Shape 988"/>
            <p:cNvCxnSpPr>
              <a:stCxn id="983" idx="3"/>
              <a:endCxn id="987" idx="1"/>
            </p:cNvCxnSpPr>
            <p:nvPr/>
          </p:nvCxnSpPr>
          <p:spPr>
            <a:xfrm>
              <a:off x="2584699" y="1928100"/>
              <a:ext cx="396000" cy="411300"/>
            </a:xfrm>
            <a:prstGeom prst="straightConnector1">
              <a:avLst/>
            </a:prstGeom>
            <a:noFill/>
            <a:ln cap="flat" cmpd="sng" w="9525">
              <a:solidFill>
                <a:srgbClr val="78909C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989" name="Shape 989"/>
            <p:cNvCxnSpPr>
              <a:stCxn id="984" idx="3"/>
              <a:endCxn id="987" idx="1"/>
            </p:cNvCxnSpPr>
            <p:nvPr/>
          </p:nvCxnSpPr>
          <p:spPr>
            <a:xfrm>
              <a:off x="2584699" y="2339262"/>
              <a:ext cx="396000" cy="0"/>
            </a:xfrm>
            <a:prstGeom prst="straightConnector1">
              <a:avLst/>
            </a:prstGeom>
            <a:noFill/>
            <a:ln cap="flat" cmpd="sng" w="9525">
              <a:solidFill>
                <a:srgbClr val="78909C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990" name="Shape 990"/>
            <p:cNvCxnSpPr>
              <a:stCxn id="985" idx="3"/>
              <a:endCxn id="987" idx="1"/>
            </p:cNvCxnSpPr>
            <p:nvPr/>
          </p:nvCxnSpPr>
          <p:spPr>
            <a:xfrm flipH="1" rot="10800000">
              <a:off x="2584699" y="2339125"/>
              <a:ext cx="396000" cy="411300"/>
            </a:xfrm>
            <a:prstGeom prst="straightConnector1">
              <a:avLst/>
            </a:prstGeom>
            <a:noFill/>
            <a:ln cap="flat" cmpd="sng" w="9525">
              <a:solidFill>
                <a:srgbClr val="78909C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991" name="Shape 991"/>
          <p:cNvGrpSpPr/>
          <p:nvPr/>
        </p:nvGrpSpPr>
        <p:grpSpPr>
          <a:xfrm>
            <a:off x="4410299" y="1881759"/>
            <a:ext cx="1898500" cy="915000"/>
            <a:chOff x="4410299" y="1881759"/>
            <a:chExt cx="1898500" cy="915000"/>
          </a:xfrm>
        </p:grpSpPr>
        <p:sp>
          <p:nvSpPr>
            <p:cNvPr id="992" name="Shape 992"/>
            <p:cNvSpPr/>
            <p:nvPr/>
          </p:nvSpPr>
          <p:spPr>
            <a:xfrm>
              <a:off x="4806400" y="1881759"/>
              <a:ext cx="1502400" cy="915000"/>
            </a:xfrm>
            <a:prstGeom prst="roundRect">
              <a:avLst>
                <a:gd fmla="val 16667" name="adj"/>
              </a:avLst>
            </a:prstGeom>
            <a:solidFill>
              <a:srgbClr val="DCED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>
                  <a:solidFill>
                    <a:srgbClr val="263238"/>
                  </a:solidFill>
                  <a:latin typeface="Roboto"/>
                  <a:ea typeface="Roboto"/>
                  <a:cs typeface="Roboto"/>
                  <a:sym typeface="Roboto"/>
                </a:rPr>
                <a:t>Change Detection</a:t>
              </a:r>
            </a:p>
          </p:txBody>
        </p:sp>
        <p:cxnSp>
          <p:nvCxnSpPr>
            <p:cNvPr id="993" name="Shape 993"/>
            <p:cNvCxnSpPr>
              <a:stCxn id="987" idx="3"/>
              <a:endCxn id="992" idx="1"/>
            </p:cNvCxnSpPr>
            <p:nvPr/>
          </p:nvCxnSpPr>
          <p:spPr>
            <a:xfrm>
              <a:off x="4410299" y="2339274"/>
              <a:ext cx="396000" cy="0"/>
            </a:xfrm>
            <a:prstGeom prst="straightConnector1">
              <a:avLst/>
            </a:prstGeom>
            <a:noFill/>
            <a:ln cap="flat" cmpd="sng" w="9525">
              <a:solidFill>
                <a:srgbClr val="78909C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994" name="Shape 994"/>
          <p:cNvGrpSpPr/>
          <p:nvPr/>
        </p:nvGrpSpPr>
        <p:grpSpPr>
          <a:xfrm>
            <a:off x="6308799" y="1881743"/>
            <a:ext cx="1745396" cy="915000"/>
            <a:chOff x="6308800" y="1881743"/>
            <a:chExt cx="1745396" cy="915000"/>
          </a:xfrm>
        </p:grpSpPr>
        <p:sp>
          <p:nvSpPr>
            <p:cNvPr id="995" name="Shape 995"/>
            <p:cNvSpPr/>
            <p:nvPr/>
          </p:nvSpPr>
          <p:spPr>
            <a:xfrm>
              <a:off x="6795396" y="1881743"/>
              <a:ext cx="1258800" cy="915000"/>
            </a:xfrm>
            <a:prstGeom prst="roundRect">
              <a:avLst>
                <a:gd fmla="val 16667" name="adj"/>
              </a:avLst>
            </a:prstGeom>
            <a:solidFill>
              <a:srgbClr val="FFE0B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>
                  <a:solidFill>
                    <a:srgbClr val="263238"/>
                  </a:solidFill>
                  <a:latin typeface="Roboto"/>
                  <a:ea typeface="Roboto"/>
                  <a:cs typeface="Roboto"/>
                  <a:sym typeface="Roboto"/>
                </a:rPr>
                <a:t>Renderer</a:t>
              </a:r>
            </a:p>
          </p:txBody>
        </p:sp>
        <p:cxnSp>
          <p:nvCxnSpPr>
            <p:cNvPr id="996" name="Shape 996"/>
            <p:cNvCxnSpPr>
              <a:stCxn id="992" idx="3"/>
              <a:endCxn id="995" idx="1"/>
            </p:cNvCxnSpPr>
            <p:nvPr/>
          </p:nvCxnSpPr>
          <p:spPr>
            <a:xfrm>
              <a:off x="6308800" y="2339259"/>
              <a:ext cx="486600" cy="0"/>
            </a:xfrm>
            <a:prstGeom prst="straightConnector1">
              <a:avLst/>
            </a:prstGeom>
            <a:noFill/>
            <a:ln cap="flat" cmpd="sng" w="9525">
              <a:solidFill>
                <a:srgbClr val="78909C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997" name="Shape 997"/>
          <p:cNvGrpSpPr/>
          <p:nvPr/>
        </p:nvGrpSpPr>
        <p:grpSpPr>
          <a:xfrm>
            <a:off x="3528075" y="2796725"/>
            <a:ext cx="4059150" cy="1516200"/>
            <a:chOff x="3528075" y="2796725"/>
            <a:chExt cx="4059150" cy="1516200"/>
          </a:xfrm>
        </p:grpSpPr>
        <p:sp>
          <p:nvSpPr>
            <p:cNvPr id="998" name="Shape 998"/>
            <p:cNvSpPr/>
            <p:nvPr/>
          </p:nvSpPr>
          <p:spPr>
            <a:xfrm>
              <a:off x="3528075" y="3290225"/>
              <a:ext cx="1280100" cy="1022700"/>
            </a:xfrm>
            <a:prstGeom prst="roundRect">
              <a:avLst>
                <a:gd fmla="val 16667" name="adj"/>
              </a:avLst>
            </a:prstGeom>
            <a:solidFill>
              <a:srgbClr val="F8BB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>
                  <a:solidFill>
                    <a:srgbClr val="263238"/>
                  </a:solidFill>
                  <a:latin typeface="Roboto"/>
                  <a:ea typeface="Roboto"/>
                  <a:cs typeface="Roboto"/>
                  <a:sym typeface="Roboto"/>
                </a:rPr>
                <a:t>DI Runtime</a:t>
              </a:r>
            </a:p>
          </p:txBody>
        </p:sp>
        <p:sp>
          <p:nvSpPr>
            <p:cNvPr id="999" name="Shape 999"/>
            <p:cNvSpPr/>
            <p:nvPr/>
          </p:nvSpPr>
          <p:spPr>
            <a:xfrm>
              <a:off x="6307125" y="3310378"/>
              <a:ext cx="1280100" cy="982500"/>
            </a:xfrm>
            <a:prstGeom prst="roundRect">
              <a:avLst>
                <a:gd fmla="val 16667" name="adj"/>
              </a:avLst>
            </a:prstGeom>
            <a:solidFill>
              <a:srgbClr val="F8BB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>
                  <a:solidFill>
                    <a:srgbClr val="263238"/>
                  </a:solidFill>
                  <a:latin typeface="Roboto"/>
                  <a:ea typeface="Roboto"/>
                  <a:cs typeface="Roboto"/>
                  <a:sym typeface="Roboto"/>
                </a:rPr>
                <a:t>View Runtime</a:t>
              </a:r>
            </a:p>
          </p:txBody>
        </p:sp>
        <p:sp>
          <p:nvSpPr>
            <p:cNvPr id="1000" name="Shape 1000"/>
            <p:cNvSpPr/>
            <p:nvPr/>
          </p:nvSpPr>
          <p:spPr>
            <a:xfrm>
              <a:off x="4917604" y="3310391"/>
              <a:ext cx="1280100" cy="982500"/>
            </a:xfrm>
            <a:prstGeom prst="roundRect">
              <a:avLst>
                <a:gd fmla="val 16667" name="adj"/>
              </a:avLst>
            </a:prstGeom>
            <a:solidFill>
              <a:srgbClr val="F8BB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>
                  <a:solidFill>
                    <a:srgbClr val="263238"/>
                  </a:solidFill>
                  <a:latin typeface="Roboto"/>
                  <a:ea typeface="Roboto"/>
                  <a:cs typeface="Roboto"/>
                  <a:sym typeface="Roboto"/>
                </a:rPr>
                <a:t>Change detection Runtime</a:t>
              </a:r>
            </a:p>
          </p:txBody>
        </p:sp>
        <p:cxnSp>
          <p:nvCxnSpPr>
            <p:cNvPr id="1001" name="Shape 1001"/>
            <p:cNvCxnSpPr>
              <a:stCxn id="998" idx="0"/>
              <a:endCxn id="992" idx="2"/>
            </p:cNvCxnSpPr>
            <p:nvPr/>
          </p:nvCxnSpPr>
          <p:spPr>
            <a:xfrm flipH="1" rot="10800000">
              <a:off x="4168125" y="2796725"/>
              <a:ext cx="1389600" cy="493500"/>
            </a:xfrm>
            <a:prstGeom prst="straightConnector1">
              <a:avLst/>
            </a:prstGeom>
            <a:noFill/>
            <a:ln cap="flat" cmpd="sng" w="9525">
              <a:solidFill>
                <a:srgbClr val="78909C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002" name="Shape 1002"/>
            <p:cNvCxnSpPr>
              <a:stCxn id="1000" idx="0"/>
              <a:endCxn id="992" idx="2"/>
            </p:cNvCxnSpPr>
            <p:nvPr/>
          </p:nvCxnSpPr>
          <p:spPr>
            <a:xfrm rot="10800000">
              <a:off x="5557654" y="2796791"/>
              <a:ext cx="0" cy="513600"/>
            </a:xfrm>
            <a:prstGeom prst="straightConnector1">
              <a:avLst/>
            </a:prstGeom>
            <a:noFill/>
            <a:ln cap="flat" cmpd="sng" w="9525">
              <a:solidFill>
                <a:srgbClr val="78909C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003" name="Shape 1003"/>
            <p:cNvCxnSpPr>
              <a:stCxn id="999" idx="0"/>
              <a:endCxn id="992" idx="2"/>
            </p:cNvCxnSpPr>
            <p:nvPr/>
          </p:nvCxnSpPr>
          <p:spPr>
            <a:xfrm rot="10800000">
              <a:off x="5557575" y="2796778"/>
              <a:ext cx="1389600" cy="513600"/>
            </a:xfrm>
            <a:prstGeom prst="straightConnector1">
              <a:avLst/>
            </a:prstGeom>
            <a:noFill/>
            <a:ln cap="flat" cmpd="sng" w="9525">
              <a:solidFill>
                <a:srgbClr val="78909C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sp>
        <p:nvSpPr>
          <p:cNvPr id="1004" name="Shape 1004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Angular 1: Interpreted Templates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Shape 10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225" y="910825"/>
            <a:ext cx="7499200" cy="378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Shape 1010"/>
          <p:cNvSpPr/>
          <p:nvPr/>
        </p:nvSpPr>
        <p:spPr>
          <a:xfrm>
            <a:off x="1195099" y="1778400"/>
            <a:ext cx="1389600" cy="299400"/>
          </a:xfrm>
          <a:prstGeom prst="roundRect">
            <a:avLst>
              <a:gd fmla="val 16667" name="adj"/>
            </a:avLst>
          </a:prstGeom>
          <a:solidFill>
            <a:srgbClr val="BBDEF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HTML</a:t>
            </a:r>
          </a:p>
        </p:txBody>
      </p:sp>
      <p:sp>
        <p:nvSpPr>
          <p:cNvPr id="1011" name="Shape 1011"/>
          <p:cNvSpPr/>
          <p:nvPr/>
        </p:nvSpPr>
        <p:spPr>
          <a:xfrm>
            <a:off x="1195099" y="2189562"/>
            <a:ext cx="1389600" cy="299400"/>
          </a:xfrm>
          <a:prstGeom prst="roundRect">
            <a:avLst>
              <a:gd fmla="val 16667" name="adj"/>
            </a:avLst>
          </a:prstGeom>
          <a:solidFill>
            <a:srgbClr val="BBDEF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</a:p>
        </p:txBody>
      </p:sp>
      <p:sp>
        <p:nvSpPr>
          <p:cNvPr id="1012" name="Shape 1012"/>
          <p:cNvSpPr/>
          <p:nvPr/>
        </p:nvSpPr>
        <p:spPr>
          <a:xfrm>
            <a:off x="1195099" y="2600725"/>
            <a:ext cx="1389600" cy="299400"/>
          </a:xfrm>
          <a:prstGeom prst="roundRect">
            <a:avLst>
              <a:gd fmla="val 16667" name="adj"/>
            </a:avLst>
          </a:prstGeom>
          <a:solidFill>
            <a:srgbClr val="BBDEF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</a:p>
        </p:txBody>
      </p:sp>
      <p:sp>
        <p:nvSpPr>
          <p:cNvPr id="1013" name="Shape 1013"/>
          <p:cNvSpPr/>
          <p:nvPr/>
        </p:nvSpPr>
        <p:spPr>
          <a:xfrm>
            <a:off x="2980799" y="1881774"/>
            <a:ext cx="1429500" cy="915000"/>
          </a:xfrm>
          <a:prstGeom prst="roundRect">
            <a:avLst>
              <a:gd fmla="val 16667" name="adj"/>
            </a:avLst>
          </a:prstGeom>
          <a:solidFill>
            <a:srgbClr val="FFF9C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Compiler</a:t>
            </a:r>
          </a:p>
        </p:txBody>
      </p:sp>
      <p:cxnSp>
        <p:nvCxnSpPr>
          <p:cNvPr id="1014" name="Shape 1014"/>
          <p:cNvCxnSpPr>
            <a:stCxn id="1010" idx="3"/>
            <a:endCxn id="1013" idx="1"/>
          </p:cNvCxnSpPr>
          <p:nvPr/>
        </p:nvCxnSpPr>
        <p:spPr>
          <a:xfrm>
            <a:off x="2584699" y="1928100"/>
            <a:ext cx="396000" cy="411300"/>
          </a:xfrm>
          <a:prstGeom prst="straightConnector1">
            <a:avLst/>
          </a:prstGeom>
          <a:noFill/>
          <a:ln cap="flat" cmpd="sng" w="9525">
            <a:solidFill>
              <a:srgbClr val="78909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5" name="Shape 1015"/>
          <p:cNvCxnSpPr>
            <a:stCxn id="1011" idx="3"/>
            <a:endCxn id="1013" idx="1"/>
          </p:cNvCxnSpPr>
          <p:nvPr/>
        </p:nvCxnSpPr>
        <p:spPr>
          <a:xfrm>
            <a:off x="2584699" y="2339262"/>
            <a:ext cx="396000" cy="0"/>
          </a:xfrm>
          <a:prstGeom prst="straightConnector1">
            <a:avLst/>
          </a:prstGeom>
          <a:noFill/>
          <a:ln cap="flat" cmpd="sng" w="9525">
            <a:solidFill>
              <a:srgbClr val="78909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6" name="Shape 1016"/>
          <p:cNvCxnSpPr>
            <a:stCxn id="1012" idx="3"/>
            <a:endCxn id="1013" idx="1"/>
          </p:cNvCxnSpPr>
          <p:nvPr/>
        </p:nvCxnSpPr>
        <p:spPr>
          <a:xfrm flipH="1" rot="10800000">
            <a:off x="2584699" y="2339125"/>
            <a:ext cx="396000" cy="411300"/>
          </a:xfrm>
          <a:prstGeom prst="straightConnector1">
            <a:avLst/>
          </a:prstGeom>
          <a:noFill/>
          <a:ln cap="flat" cmpd="sng" w="9525">
            <a:solidFill>
              <a:srgbClr val="78909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7" name="Shape 1017"/>
          <p:cNvCxnSpPr>
            <a:stCxn id="1013" idx="3"/>
            <a:endCxn id="1018" idx="1"/>
          </p:cNvCxnSpPr>
          <p:nvPr/>
        </p:nvCxnSpPr>
        <p:spPr>
          <a:xfrm>
            <a:off x="4410299" y="2339274"/>
            <a:ext cx="396000" cy="0"/>
          </a:xfrm>
          <a:prstGeom prst="straightConnector1">
            <a:avLst/>
          </a:prstGeom>
          <a:noFill/>
          <a:ln cap="flat" cmpd="sng" w="9525">
            <a:solidFill>
              <a:srgbClr val="78909C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18" name="Shape 1018"/>
          <p:cNvSpPr/>
          <p:nvPr/>
        </p:nvSpPr>
        <p:spPr>
          <a:xfrm>
            <a:off x="4806400" y="1881759"/>
            <a:ext cx="1502400" cy="915000"/>
          </a:xfrm>
          <a:prstGeom prst="roundRect">
            <a:avLst>
              <a:gd fmla="val 16667" name="adj"/>
            </a:avLst>
          </a:prstGeom>
          <a:solidFill>
            <a:srgbClr val="DCEDC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Views</a:t>
            </a:r>
          </a:p>
        </p:txBody>
      </p:sp>
      <p:sp>
        <p:nvSpPr>
          <p:cNvPr id="1019" name="Shape 1019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Angular 2: Compiler Generates Code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Shape 10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050" y="1211375"/>
            <a:ext cx="6053898" cy="272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Shape 1025"/>
          <p:cNvSpPr/>
          <p:nvPr/>
        </p:nvSpPr>
        <p:spPr>
          <a:xfrm>
            <a:off x="2021124" y="2078950"/>
            <a:ext cx="1389599" cy="299400"/>
          </a:xfrm>
          <a:prstGeom prst="roundRect">
            <a:avLst>
              <a:gd fmla="val 16667" name="adj"/>
            </a:avLst>
          </a:prstGeom>
          <a:solidFill>
            <a:srgbClr val="BBDEF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HTML</a:t>
            </a:r>
          </a:p>
        </p:txBody>
      </p:sp>
      <p:sp>
        <p:nvSpPr>
          <p:cNvPr id="1026" name="Shape 1026"/>
          <p:cNvSpPr/>
          <p:nvPr/>
        </p:nvSpPr>
        <p:spPr>
          <a:xfrm>
            <a:off x="2021124" y="2490112"/>
            <a:ext cx="1389599" cy="299400"/>
          </a:xfrm>
          <a:prstGeom prst="roundRect">
            <a:avLst>
              <a:gd fmla="val 16667" name="adj"/>
            </a:avLst>
          </a:prstGeom>
          <a:solidFill>
            <a:srgbClr val="BBDEF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</a:p>
        </p:txBody>
      </p:sp>
      <p:sp>
        <p:nvSpPr>
          <p:cNvPr id="1027" name="Shape 1027"/>
          <p:cNvSpPr/>
          <p:nvPr/>
        </p:nvSpPr>
        <p:spPr>
          <a:xfrm>
            <a:off x="2021124" y="2901275"/>
            <a:ext cx="1389599" cy="299400"/>
          </a:xfrm>
          <a:prstGeom prst="roundRect">
            <a:avLst>
              <a:gd fmla="val 16667" name="adj"/>
            </a:avLst>
          </a:prstGeom>
          <a:solidFill>
            <a:srgbClr val="BBDEF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</a:p>
        </p:txBody>
      </p:sp>
      <p:sp>
        <p:nvSpPr>
          <p:cNvPr id="1028" name="Shape 1028"/>
          <p:cNvSpPr/>
          <p:nvPr/>
        </p:nvSpPr>
        <p:spPr>
          <a:xfrm>
            <a:off x="3806824" y="2182324"/>
            <a:ext cx="1429500" cy="915000"/>
          </a:xfrm>
          <a:prstGeom prst="roundRect">
            <a:avLst>
              <a:gd fmla="val 16667" name="adj"/>
            </a:avLst>
          </a:prstGeom>
          <a:solidFill>
            <a:srgbClr val="FFF9C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JIT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Compiler</a:t>
            </a:r>
          </a:p>
        </p:txBody>
      </p:sp>
      <p:cxnSp>
        <p:nvCxnSpPr>
          <p:cNvPr id="1029" name="Shape 1029"/>
          <p:cNvCxnSpPr>
            <a:stCxn id="1025" idx="3"/>
            <a:endCxn id="1028" idx="1"/>
          </p:cNvCxnSpPr>
          <p:nvPr/>
        </p:nvCxnSpPr>
        <p:spPr>
          <a:xfrm>
            <a:off x="3410724" y="2228650"/>
            <a:ext cx="396000" cy="411300"/>
          </a:xfrm>
          <a:prstGeom prst="straightConnector1">
            <a:avLst/>
          </a:prstGeom>
          <a:noFill/>
          <a:ln cap="flat" cmpd="sng" w="9525">
            <a:solidFill>
              <a:srgbClr val="78909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30" name="Shape 1030"/>
          <p:cNvCxnSpPr>
            <a:stCxn id="1026" idx="3"/>
            <a:endCxn id="1028" idx="1"/>
          </p:cNvCxnSpPr>
          <p:nvPr/>
        </p:nvCxnSpPr>
        <p:spPr>
          <a:xfrm>
            <a:off x="3410724" y="2639812"/>
            <a:ext cx="396000" cy="0"/>
          </a:xfrm>
          <a:prstGeom prst="straightConnector1">
            <a:avLst/>
          </a:prstGeom>
          <a:noFill/>
          <a:ln cap="flat" cmpd="sng" w="9525">
            <a:solidFill>
              <a:srgbClr val="78909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31" name="Shape 1031"/>
          <p:cNvCxnSpPr>
            <a:stCxn id="1027" idx="3"/>
            <a:endCxn id="1028" idx="1"/>
          </p:cNvCxnSpPr>
          <p:nvPr/>
        </p:nvCxnSpPr>
        <p:spPr>
          <a:xfrm flipH="1" rot="10800000">
            <a:off x="3410724" y="2639675"/>
            <a:ext cx="396000" cy="411300"/>
          </a:xfrm>
          <a:prstGeom prst="straightConnector1">
            <a:avLst/>
          </a:prstGeom>
          <a:noFill/>
          <a:ln cap="flat" cmpd="sng" w="9525">
            <a:solidFill>
              <a:srgbClr val="78909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32" name="Shape 1032"/>
          <p:cNvCxnSpPr>
            <a:stCxn id="1028" idx="3"/>
            <a:endCxn id="1033" idx="1"/>
          </p:cNvCxnSpPr>
          <p:nvPr/>
        </p:nvCxnSpPr>
        <p:spPr>
          <a:xfrm>
            <a:off x="5236324" y="2639824"/>
            <a:ext cx="396000" cy="0"/>
          </a:xfrm>
          <a:prstGeom prst="straightConnector1">
            <a:avLst/>
          </a:prstGeom>
          <a:noFill/>
          <a:ln cap="flat" cmpd="sng" w="9525">
            <a:solidFill>
              <a:srgbClr val="78909C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33" name="Shape 1033"/>
          <p:cNvSpPr/>
          <p:nvPr/>
        </p:nvSpPr>
        <p:spPr>
          <a:xfrm>
            <a:off x="5632425" y="2182309"/>
            <a:ext cx="1502400" cy="915000"/>
          </a:xfrm>
          <a:prstGeom prst="roundRect">
            <a:avLst>
              <a:gd fmla="val 16667" name="adj"/>
            </a:avLst>
          </a:prstGeom>
          <a:solidFill>
            <a:srgbClr val="DCEDC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Views</a:t>
            </a:r>
          </a:p>
        </p:txBody>
      </p:sp>
      <p:sp>
        <p:nvSpPr>
          <p:cNvPr id="1034" name="Shape 1034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Just In Time (JIT) Compilation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/>
          <p:nvPr/>
        </p:nvSpPr>
        <p:spPr>
          <a:xfrm>
            <a:off x="3183537" y="1468275"/>
            <a:ext cx="2804100" cy="792900"/>
          </a:xfrm>
          <a:prstGeom prst="roundRect">
            <a:avLst>
              <a:gd fmla="val 16667" name="adj"/>
            </a:avLst>
          </a:prstGeom>
          <a:solidFill>
            <a:srgbClr val="ED6A4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Optimized for JavaScript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Virtual Machines</a:t>
            </a:r>
          </a:p>
        </p:txBody>
      </p:sp>
      <p:sp>
        <p:nvSpPr>
          <p:cNvPr id="1040" name="Shape 1040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Just In Time (JIT) Compilation</a:t>
            </a:r>
          </a:p>
        </p:txBody>
      </p:sp>
      <p:sp>
        <p:nvSpPr>
          <p:cNvPr id="1041" name="Shape 1041"/>
          <p:cNvSpPr/>
          <p:nvPr/>
        </p:nvSpPr>
        <p:spPr>
          <a:xfrm>
            <a:off x="3183537" y="2601650"/>
            <a:ext cx="2804100" cy="79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Change detection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10x faster!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Angular 2 Compiler Perf Improvement</a:t>
            </a:r>
          </a:p>
        </p:txBody>
      </p:sp>
      <p:cxnSp>
        <p:nvCxnSpPr>
          <p:cNvPr id="1047" name="Shape 1047"/>
          <p:cNvCxnSpPr/>
          <p:nvPr/>
        </p:nvCxnSpPr>
        <p:spPr>
          <a:xfrm rot="10800000">
            <a:off x="2321275" y="3768909"/>
            <a:ext cx="42861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48" name="Shape 1048"/>
          <p:cNvCxnSpPr/>
          <p:nvPr/>
        </p:nvCxnSpPr>
        <p:spPr>
          <a:xfrm rot="10800000">
            <a:off x="2321275" y="4384450"/>
            <a:ext cx="42861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49" name="Shape 1049"/>
          <p:cNvCxnSpPr/>
          <p:nvPr/>
        </p:nvCxnSpPr>
        <p:spPr>
          <a:xfrm rot="10800000">
            <a:off x="2321275" y="2537809"/>
            <a:ext cx="42861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50" name="Shape 1050"/>
          <p:cNvCxnSpPr/>
          <p:nvPr/>
        </p:nvCxnSpPr>
        <p:spPr>
          <a:xfrm rot="10800000">
            <a:off x="2321275" y="3153350"/>
            <a:ext cx="42861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51" name="Shape 1051"/>
          <p:cNvCxnSpPr/>
          <p:nvPr/>
        </p:nvCxnSpPr>
        <p:spPr>
          <a:xfrm rot="10800000">
            <a:off x="2321275" y="1911925"/>
            <a:ext cx="42861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52" name="Shape 1052"/>
          <p:cNvSpPr txBox="1"/>
          <p:nvPr/>
        </p:nvSpPr>
        <p:spPr>
          <a:xfrm>
            <a:off x="1731225" y="3590250"/>
            <a:ext cx="546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1.5</a:t>
            </a:r>
          </a:p>
        </p:txBody>
      </p:sp>
      <p:sp>
        <p:nvSpPr>
          <p:cNvPr id="1053" name="Shape 1053"/>
          <p:cNvSpPr txBox="1"/>
          <p:nvPr/>
        </p:nvSpPr>
        <p:spPr>
          <a:xfrm>
            <a:off x="1731225" y="4205800"/>
            <a:ext cx="546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</a:p>
        </p:txBody>
      </p:sp>
      <p:sp>
        <p:nvSpPr>
          <p:cNvPr id="1054" name="Shape 1054"/>
          <p:cNvSpPr txBox="1"/>
          <p:nvPr/>
        </p:nvSpPr>
        <p:spPr>
          <a:xfrm>
            <a:off x="1731225" y="2376012"/>
            <a:ext cx="546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4.5</a:t>
            </a:r>
          </a:p>
        </p:txBody>
      </p:sp>
      <p:sp>
        <p:nvSpPr>
          <p:cNvPr id="1055" name="Shape 1055"/>
          <p:cNvSpPr txBox="1"/>
          <p:nvPr/>
        </p:nvSpPr>
        <p:spPr>
          <a:xfrm>
            <a:off x="1731225" y="2983137"/>
            <a:ext cx="546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</a:p>
        </p:txBody>
      </p:sp>
      <p:sp>
        <p:nvSpPr>
          <p:cNvPr id="1056" name="Shape 1056"/>
          <p:cNvSpPr txBox="1"/>
          <p:nvPr/>
        </p:nvSpPr>
        <p:spPr>
          <a:xfrm>
            <a:off x="1731225" y="1733275"/>
            <a:ext cx="546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</a:p>
        </p:txBody>
      </p:sp>
      <p:sp>
        <p:nvSpPr>
          <p:cNvPr id="1057" name="Shape 1057"/>
          <p:cNvSpPr txBox="1"/>
          <p:nvPr/>
        </p:nvSpPr>
        <p:spPr>
          <a:xfrm rot="-5400000">
            <a:off x="1066175" y="2983150"/>
            <a:ext cx="10689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Ratio</a:t>
            </a:r>
          </a:p>
        </p:txBody>
      </p:sp>
      <p:grpSp>
        <p:nvGrpSpPr>
          <p:cNvPr id="1058" name="Shape 1058"/>
          <p:cNvGrpSpPr/>
          <p:nvPr/>
        </p:nvGrpSpPr>
        <p:grpSpPr>
          <a:xfrm>
            <a:off x="4055050" y="3768900"/>
            <a:ext cx="1103100" cy="1071625"/>
            <a:chOff x="4055050" y="3768900"/>
            <a:chExt cx="1103100" cy="1071625"/>
          </a:xfrm>
        </p:grpSpPr>
        <p:sp>
          <p:nvSpPr>
            <p:cNvPr id="1059" name="Shape 1059"/>
            <p:cNvSpPr/>
            <p:nvPr/>
          </p:nvSpPr>
          <p:spPr>
            <a:xfrm>
              <a:off x="4333600" y="3768900"/>
              <a:ext cx="546000" cy="615600"/>
            </a:xfrm>
            <a:prstGeom prst="rect">
              <a:avLst/>
            </a:prstGeom>
            <a:solidFill>
              <a:srgbClr val="FB8C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0" name="Shape 1060"/>
            <p:cNvSpPr txBox="1"/>
            <p:nvPr/>
          </p:nvSpPr>
          <p:spPr>
            <a:xfrm>
              <a:off x="4055050" y="4483225"/>
              <a:ext cx="11031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Angular 2</a:t>
              </a:r>
            </a:p>
          </p:txBody>
        </p:sp>
        <p:sp>
          <p:nvSpPr>
            <p:cNvPr id="1061" name="Shape 1061"/>
            <p:cNvSpPr txBox="1"/>
            <p:nvPr/>
          </p:nvSpPr>
          <p:spPr>
            <a:xfrm>
              <a:off x="4333600" y="3768900"/>
              <a:ext cx="5460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1.5</a:t>
              </a:r>
            </a:p>
          </p:txBody>
        </p:sp>
      </p:grpSp>
      <p:grpSp>
        <p:nvGrpSpPr>
          <p:cNvPr id="1062" name="Shape 1062"/>
          <p:cNvGrpSpPr/>
          <p:nvPr/>
        </p:nvGrpSpPr>
        <p:grpSpPr>
          <a:xfrm>
            <a:off x="5394100" y="2062750"/>
            <a:ext cx="1103100" cy="2777775"/>
            <a:chOff x="5394100" y="2062750"/>
            <a:chExt cx="1103100" cy="2777775"/>
          </a:xfrm>
        </p:grpSpPr>
        <p:sp>
          <p:nvSpPr>
            <p:cNvPr id="1063" name="Shape 1063"/>
            <p:cNvSpPr/>
            <p:nvPr/>
          </p:nvSpPr>
          <p:spPr>
            <a:xfrm>
              <a:off x="5672649" y="2062750"/>
              <a:ext cx="546000" cy="2321700"/>
            </a:xfrm>
            <a:prstGeom prst="rect">
              <a:avLst/>
            </a:prstGeom>
            <a:solidFill>
              <a:srgbClr val="FBC02D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4" name="Shape 1064"/>
            <p:cNvSpPr txBox="1"/>
            <p:nvPr/>
          </p:nvSpPr>
          <p:spPr>
            <a:xfrm>
              <a:off x="5394100" y="4483225"/>
              <a:ext cx="11031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Angular 1</a:t>
              </a:r>
            </a:p>
          </p:txBody>
        </p:sp>
        <p:sp>
          <p:nvSpPr>
            <p:cNvPr id="1065" name="Shape 1065"/>
            <p:cNvSpPr txBox="1"/>
            <p:nvPr/>
          </p:nvSpPr>
          <p:spPr>
            <a:xfrm>
              <a:off x="5672650" y="2062750"/>
              <a:ext cx="5460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5.7</a:t>
              </a:r>
            </a:p>
          </p:txBody>
        </p:sp>
      </p:grpSp>
      <p:grpSp>
        <p:nvGrpSpPr>
          <p:cNvPr id="1066" name="Shape 1066"/>
          <p:cNvGrpSpPr/>
          <p:nvPr/>
        </p:nvGrpSpPr>
        <p:grpSpPr>
          <a:xfrm>
            <a:off x="2532875" y="3982501"/>
            <a:ext cx="938100" cy="858023"/>
            <a:chOff x="2532875" y="3982501"/>
            <a:chExt cx="938100" cy="858023"/>
          </a:xfrm>
        </p:grpSpPr>
        <p:sp>
          <p:nvSpPr>
            <p:cNvPr id="1067" name="Shape 1067"/>
            <p:cNvSpPr/>
            <p:nvPr/>
          </p:nvSpPr>
          <p:spPr>
            <a:xfrm>
              <a:off x="2728925" y="3982650"/>
              <a:ext cx="546000" cy="401700"/>
            </a:xfrm>
            <a:prstGeom prst="rect">
              <a:avLst/>
            </a:prstGeom>
            <a:solidFill>
              <a:srgbClr val="ED6A43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8" name="Shape 1068"/>
            <p:cNvSpPr txBox="1"/>
            <p:nvPr/>
          </p:nvSpPr>
          <p:spPr>
            <a:xfrm>
              <a:off x="2532875" y="4483225"/>
              <a:ext cx="9381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By Hand</a:t>
              </a:r>
            </a:p>
          </p:txBody>
        </p:sp>
        <p:sp>
          <p:nvSpPr>
            <p:cNvPr id="1069" name="Shape 1069"/>
            <p:cNvSpPr txBox="1"/>
            <p:nvPr/>
          </p:nvSpPr>
          <p:spPr>
            <a:xfrm>
              <a:off x="2728925" y="3982501"/>
              <a:ext cx="5460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1.0</a:t>
              </a:r>
            </a:p>
          </p:txBody>
        </p:sp>
      </p:grpSp>
      <p:sp>
        <p:nvSpPr>
          <p:cNvPr id="1070" name="Shape 1070"/>
          <p:cNvSpPr txBox="1"/>
          <p:nvPr/>
        </p:nvSpPr>
        <p:spPr>
          <a:xfrm>
            <a:off x="2729100" y="1112562"/>
            <a:ext cx="36858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Deep tree benchmark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Shape 1075"/>
          <p:cNvSpPr/>
          <p:nvPr/>
        </p:nvSpPr>
        <p:spPr>
          <a:xfrm>
            <a:off x="469775" y="900300"/>
            <a:ext cx="3800700" cy="3479100"/>
          </a:xfrm>
          <a:prstGeom prst="roundRect">
            <a:avLst>
              <a:gd fmla="val 3523" name="adj"/>
            </a:avLst>
          </a:prstGeom>
          <a:solidFill>
            <a:srgbClr val="E0F7FA">
              <a:alpha val="23080"/>
            </a:srgbClr>
          </a:solidFill>
          <a:ln cap="flat" cmpd="sng" w="19050">
            <a:solidFill>
              <a:srgbClr val="00ACC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00ACC1"/>
                </a:solidFill>
                <a:latin typeface="Roboto"/>
                <a:ea typeface="Roboto"/>
                <a:cs typeface="Roboto"/>
                <a:sym typeface="Roboto"/>
              </a:rPr>
              <a:t>Build Step</a:t>
            </a:r>
          </a:p>
        </p:txBody>
      </p:sp>
      <p:sp>
        <p:nvSpPr>
          <p:cNvPr id="1076" name="Shape 1076"/>
          <p:cNvSpPr/>
          <p:nvPr/>
        </p:nvSpPr>
        <p:spPr>
          <a:xfrm>
            <a:off x="649524" y="2078950"/>
            <a:ext cx="1389600" cy="299400"/>
          </a:xfrm>
          <a:prstGeom prst="roundRect">
            <a:avLst>
              <a:gd fmla="val 16667" name="adj"/>
            </a:avLst>
          </a:prstGeom>
          <a:solidFill>
            <a:srgbClr val="BBDEF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HTML</a:t>
            </a:r>
          </a:p>
        </p:txBody>
      </p:sp>
      <p:sp>
        <p:nvSpPr>
          <p:cNvPr id="1077" name="Shape 1077"/>
          <p:cNvSpPr/>
          <p:nvPr/>
        </p:nvSpPr>
        <p:spPr>
          <a:xfrm>
            <a:off x="649524" y="2490112"/>
            <a:ext cx="1389600" cy="299400"/>
          </a:xfrm>
          <a:prstGeom prst="roundRect">
            <a:avLst>
              <a:gd fmla="val 16667" name="adj"/>
            </a:avLst>
          </a:prstGeom>
          <a:solidFill>
            <a:srgbClr val="BBDEF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</a:p>
        </p:txBody>
      </p:sp>
      <p:sp>
        <p:nvSpPr>
          <p:cNvPr id="1078" name="Shape 1078"/>
          <p:cNvSpPr/>
          <p:nvPr/>
        </p:nvSpPr>
        <p:spPr>
          <a:xfrm>
            <a:off x="649524" y="2901275"/>
            <a:ext cx="1389600" cy="299400"/>
          </a:xfrm>
          <a:prstGeom prst="roundRect">
            <a:avLst>
              <a:gd fmla="val 16667" name="adj"/>
            </a:avLst>
          </a:prstGeom>
          <a:solidFill>
            <a:srgbClr val="BBDEF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</a:p>
        </p:txBody>
      </p:sp>
      <p:sp>
        <p:nvSpPr>
          <p:cNvPr id="1079" name="Shape 1079"/>
          <p:cNvSpPr/>
          <p:nvPr/>
        </p:nvSpPr>
        <p:spPr>
          <a:xfrm>
            <a:off x="2435224" y="2182324"/>
            <a:ext cx="1429500" cy="915000"/>
          </a:xfrm>
          <a:prstGeom prst="roundRect">
            <a:avLst>
              <a:gd fmla="val 16667" name="adj"/>
            </a:avLst>
          </a:prstGeom>
          <a:solidFill>
            <a:srgbClr val="FFF9C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AOT Compiler</a:t>
            </a:r>
          </a:p>
        </p:txBody>
      </p:sp>
      <p:cxnSp>
        <p:nvCxnSpPr>
          <p:cNvPr id="1080" name="Shape 1080"/>
          <p:cNvCxnSpPr>
            <a:stCxn id="1076" idx="3"/>
            <a:endCxn id="1079" idx="1"/>
          </p:cNvCxnSpPr>
          <p:nvPr/>
        </p:nvCxnSpPr>
        <p:spPr>
          <a:xfrm>
            <a:off x="2039124" y="2228650"/>
            <a:ext cx="396000" cy="411300"/>
          </a:xfrm>
          <a:prstGeom prst="straightConnector1">
            <a:avLst/>
          </a:prstGeom>
          <a:noFill/>
          <a:ln cap="flat" cmpd="sng" w="9525">
            <a:solidFill>
              <a:srgbClr val="78909C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081" name="Shape 10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325" y="900300"/>
            <a:ext cx="3800599" cy="3478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2" name="Shape 1082"/>
          <p:cNvCxnSpPr>
            <a:stCxn id="1077" idx="3"/>
            <a:endCxn id="1079" idx="1"/>
          </p:cNvCxnSpPr>
          <p:nvPr/>
        </p:nvCxnSpPr>
        <p:spPr>
          <a:xfrm>
            <a:off x="2039124" y="2639812"/>
            <a:ext cx="396000" cy="0"/>
          </a:xfrm>
          <a:prstGeom prst="straightConnector1">
            <a:avLst/>
          </a:prstGeom>
          <a:noFill/>
          <a:ln cap="flat" cmpd="sng" w="9525">
            <a:solidFill>
              <a:srgbClr val="78909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83" name="Shape 1083"/>
          <p:cNvCxnSpPr>
            <a:stCxn id="1078" idx="3"/>
            <a:endCxn id="1079" idx="1"/>
          </p:cNvCxnSpPr>
          <p:nvPr/>
        </p:nvCxnSpPr>
        <p:spPr>
          <a:xfrm flipH="1" rot="10800000">
            <a:off x="2039124" y="2639675"/>
            <a:ext cx="396000" cy="411300"/>
          </a:xfrm>
          <a:prstGeom prst="straightConnector1">
            <a:avLst/>
          </a:prstGeom>
          <a:noFill/>
          <a:ln cap="flat" cmpd="sng" w="9525">
            <a:solidFill>
              <a:srgbClr val="78909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84" name="Shape 1084"/>
          <p:cNvCxnSpPr>
            <a:stCxn id="1079" idx="3"/>
            <a:endCxn id="1085" idx="1"/>
          </p:cNvCxnSpPr>
          <p:nvPr/>
        </p:nvCxnSpPr>
        <p:spPr>
          <a:xfrm>
            <a:off x="3864724" y="2639824"/>
            <a:ext cx="1767600" cy="0"/>
          </a:xfrm>
          <a:prstGeom prst="straightConnector1">
            <a:avLst/>
          </a:prstGeom>
          <a:noFill/>
          <a:ln cap="flat" cmpd="sng" w="9525">
            <a:solidFill>
              <a:srgbClr val="78909C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85" name="Shape 1085"/>
          <p:cNvSpPr/>
          <p:nvPr/>
        </p:nvSpPr>
        <p:spPr>
          <a:xfrm>
            <a:off x="5632425" y="2182309"/>
            <a:ext cx="1502400" cy="915000"/>
          </a:xfrm>
          <a:prstGeom prst="roundRect">
            <a:avLst>
              <a:gd fmla="val 16667" name="adj"/>
            </a:avLst>
          </a:prstGeom>
          <a:solidFill>
            <a:srgbClr val="DCEDC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Views</a:t>
            </a:r>
          </a:p>
        </p:txBody>
      </p:sp>
      <p:sp>
        <p:nvSpPr>
          <p:cNvPr id="1086" name="Shape 1086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Ahead of Time (AOT) Compilation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Shape 432"/>
          <p:cNvPicPr preferRelativeResize="0"/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8929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Shape 433"/>
          <p:cNvSpPr txBox="1"/>
          <p:nvPr>
            <p:ph idx="4294967295" type="title"/>
          </p:nvPr>
        </p:nvSpPr>
        <p:spPr>
          <a:xfrm>
            <a:off x="311700" y="1452175"/>
            <a:ext cx="8520600" cy="1638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Component Architecture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/>
          <p:nvPr/>
        </p:nvSpPr>
        <p:spPr>
          <a:xfrm>
            <a:off x="3183537" y="1468275"/>
            <a:ext cx="2804100" cy="792900"/>
          </a:xfrm>
          <a:prstGeom prst="roundRect">
            <a:avLst>
              <a:gd fmla="val 16667" name="adj"/>
            </a:avLst>
          </a:prstGeom>
          <a:solidFill>
            <a:srgbClr val="ED6A4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Optimized for JavaScript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Virtual Machines</a:t>
            </a:r>
          </a:p>
        </p:txBody>
      </p:sp>
      <p:sp>
        <p:nvSpPr>
          <p:cNvPr id="1092" name="Shape 1092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Ahead of Time (AOT) Compilation</a:t>
            </a:r>
          </a:p>
        </p:txBody>
      </p:sp>
      <p:sp>
        <p:nvSpPr>
          <p:cNvPr id="1093" name="Shape 1093"/>
          <p:cNvSpPr/>
          <p:nvPr/>
        </p:nvSpPr>
        <p:spPr>
          <a:xfrm>
            <a:off x="3183537" y="2530950"/>
            <a:ext cx="2804100" cy="792900"/>
          </a:xfrm>
          <a:prstGeom prst="roundRect">
            <a:avLst>
              <a:gd fmla="val 16667" name="adj"/>
            </a:avLst>
          </a:prstGeom>
          <a:solidFill>
            <a:srgbClr val="63A35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 in-browser parsing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or compilation</a:t>
            </a:r>
          </a:p>
        </p:txBody>
      </p:sp>
      <p:sp>
        <p:nvSpPr>
          <p:cNvPr id="1094" name="Shape 1094"/>
          <p:cNvSpPr/>
          <p:nvPr/>
        </p:nvSpPr>
        <p:spPr>
          <a:xfrm>
            <a:off x="3183537" y="3593625"/>
            <a:ext cx="2804100" cy="792900"/>
          </a:xfrm>
          <a:prstGeom prst="roundRect">
            <a:avLst>
              <a:gd fmla="val 16667" name="adj"/>
            </a:avLst>
          </a:prstGeom>
          <a:solidFill>
            <a:srgbClr val="0086B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Ship less code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JIT vs AOT Compilation - Page Load Performance</a:t>
            </a:r>
          </a:p>
        </p:txBody>
      </p:sp>
      <p:cxnSp>
        <p:nvCxnSpPr>
          <p:cNvPr id="1100" name="Shape 1100"/>
          <p:cNvCxnSpPr/>
          <p:nvPr/>
        </p:nvCxnSpPr>
        <p:spPr>
          <a:xfrm rot="10800000">
            <a:off x="2321275" y="3768909"/>
            <a:ext cx="42861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01" name="Shape 1101"/>
          <p:cNvCxnSpPr/>
          <p:nvPr/>
        </p:nvCxnSpPr>
        <p:spPr>
          <a:xfrm rot="10800000">
            <a:off x="2321275" y="4384450"/>
            <a:ext cx="42861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02" name="Shape 1102"/>
          <p:cNvCxnSpPr/>
          <p:nvPr/>
        </p:nvCxnSpPr>
        <p:spPr>
          <a:xfrm rot="10800000">
            <a:off x="2321275" y="2537809"/>
            <a:ext cx="42861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03" name="Shape 1103"/>
          <p:cNvCxnSpPr/>
          <p:nvPr/>
        </p:nvCxnSpPr>
        <p:spPr>
          <a:xfrm rot="10800000">
            <a:off x="2321275" y="3153350"/>
            <a:ext cx="42861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04" name="Shape 1104"/>
          <p:cNvCxnSpPr/>
          <p:nvPr/>
        </p:nvCxnSpPr>
        <p:spPr>
          <a:xfrm rot="10800000">
            <a:off x="2321275" y="1911925"/>
            <a:ext cx="42861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05" name="Shape 1105"/>
          <p:cNvSpPr txBox="1"/>
          <p:nvPr/>
        </p:nvSpPr>
        <p:spPr>
          <a:xfrm>
            <a:off x="1731225" y="3590250"/>
            <a:ext cx="546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</a:p>
        </p:txBody>
      </p:sp>
      <p:sp>
        <p:nvSpPr>
          <p:cNvPr id="1106" name="Shape 1106"/>
          <p:cNvSpPr txBox="1"/>
          <p:nvPr/>
        </p:nvSpPr>
        <p:spPr>
          <a:xfrm>
            <a:off x="1731225" y="4205800"/>
            <a:ext cx="546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</a:p>
        </p:txBody>
      </p:sp>
      <p:sp>
        <p:nvSpPr>
          <p:cNvPr id="1107" name="Shape 1107"/>
          <p:cNvSpPr txBox="1"/>
          <p:nvPr/>
        </p:nvSpPr>
        <p:spPr>
          <a:xfrm>
            <a:off x="1731225" y="2376012"/>
            <a:ext cx="546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300</a:t>
            </a:r>
          </a:p>
        </p:txBody>
      </p:sp>
      <p:sp>
        <p:nvSpPr>
          <p:cNvPr id="1108" name="Shape 1108"/>
          <p:cNvSpPr txBox="1"/>
          <p:nvPr/>
        </p:nvSpPr>
        <p:spPr>
          <a:xfrm>
            <a:off x="1731225" y="2983137"/>
            <a:ext cx="546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</a:p>
        </p:txBody>
      </p:sp>
      <p:sp>
        <p:nvSpPr>
          <p:cNvPr id="1109" name="Shape 1109"/>
          <p:cNvSpPr txBox="1"/>
          <p:nvPr/>
        </p:nvSpPr>
        <p:spPr>
          <a:xfrm>
            <a:off x="1731225" y="1733275"/>
            <a:ext cx="546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400</a:t>
            </a:r>
          </a:p>
        </p:txBody>
      </p:sp>
      <p:sp>
        <p:nvSpPr>
          <p:cNvPr id="1110" name="Shape 1110"/>
          <p:cNvSpPr txBox="1"/>
          <p:nvPr/>
        </p:nvSpPr>
        <p:spPr>
          <a:xfrm>
            <a:off x="3126725" y="4483225"/>
            <a:ext cx="1286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Load time (ms)</a:t>
            </a:r>
          </a:p>
        </p:txBody>
      </p:sp>
      <p:sp>
        <p:nvSpPr>
          <p:cNvPr id="1111" name="Shape 1111"/>
          <p:cNvSpPr/>
          <p:nvPr/>
        </p:nvSpPr>
        <p:spPr>
          <a:xfrm>
            <a:off x="3185875" y="2365795"/>
            <a:ext cx="546000" cy="2008199"/>
          </a:xfrm>
          <a:prstGeom prst="rect">
            <a:avLst/>
          </a:prstGeom>
          <a:solidFill>
            <a:srgbClr val="00ACC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2" name="Shape 1112"/>
          <p:cNvSpPr/>
          <p:nvPr/>
        </p:nvSpPr>
        <p:spPr>
          <a:xfrm>
            <a:off x="3731875" y="3581370"/>
            <a:ext cx="546000" cy="792900"/>
          </a:xfrm>
          <a:prstGeom prst="rect">
            <a:avLst/>
          </a:prstGeom>
          <a:solidFill>
            <a:srgbClr val="0086B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3" name="Shape 1113"/>
          <p:cNvSpPr txBox="1"/>
          <p:nvPr/>
        </p:nvSpPr>
        <p:spPr>
          <a:xfrm>
            <a:off x="3185875" y="2353989"/>
            <a:ext cx="546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335</a:t>
            </a:r>
          </a:p>
        </p:txBody>
      </p:sp>
      <p:sp>
        <p:nvSpPr>
          <p:cNvPr id="1114" name="Shape 1114"/>
          <p:cNvSpPr txBox="1"/>
          <p:nvPr/>
        </p:nvSpPr>
        <p:spPr>
          <a:xfrm>
            <a:off x="3731875" y="3590250"/>
            <a:ext cx="546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130</a:t>
            </a:r>
          </a:p>
        </p:txBody>
      </p:sp>
      <p:grpSp>
        <p:nvGrpSpPr>
          <p:cNvPr id="1115" name="Shape 1115"/>
          <p:cNvGrpSpPr/>
          <p:nvPr/>
        </p:nvGrpSpPr>
        <p:grpSpPr>
          <a:xfrm>
            <a:off x="4723236" y="3465964"/>
            <a:ext cx="1585200" cy="1374560"/>
            <a:chOff x="4723236" y="3465964"/>
            <a:chExt cx="1585200" cy="1374560"/>
          </a:xfrm>
        </p:grpSpPr>
        <p:sp>
          <p:nvSpPr>
            <p:cNvPr id="1116" name="Shape 1116"/>
            <p:cNvSpPr txBox="1"/>
            <p:nvPr/>
          </p:nvSpPr>
          <p:spPr>
            <a:xfrm>
              <a:off x="4723236" y="4483225"/>
              <a:ext cx="15852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Size 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(kb, gzipped)</a:t>
              </a:r>
            </a:p>
          </p:txBody>
        </p:sp>
        <p:sp>
          <p:nvSpPr>
            <p:cNvPr id="1117" name="Shape 1117"/>
            <p:cNvSpPr/>
            <p:nvPr/>
          </p:nvSpPr>
          <p:spPr>
            <a:xfrm>
              <a:off x="4994375" y="3465972"/>
              <a:ext cx="546000" cy="908100"/>
            </a:xfrm>
            <a:prstGeom prst="rect">
              <a:avLst/>
            </a:prstGeom>
            <a:solidFill>
              <a:srgbClr val="00ACC1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8" name="Shape 1118"/>
            <p:cNvSpPr/>
            <p:nvPr/>
          </p:nvSpPr>
          <p:spPr>
            <a:xfrm>
              <a:off x="5540375" y="4016947"/>
              <a:ext cx="546000" cy="357300"/>
            </a:xfrm>
            <a:prstGeom prst="rect">
              <a:avLst/>
            </a:prstGeom>
            <a:solidFill>
              <a:srgbClr val="FB8C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9" name="Shape 1119"/>
            <p:cNvSpPr txBox="1"/>
            <p:nvPr/>
          </p:nvSpPr>
          <p:spPr>
            <a:xfrm>
              <a:off x="4994375" y="3465964"/>
              <a:ext cx="5460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144</a:t>
              </a:r>
            </a:p>
          </p:txBody>
        </p:sp>
        <p:sp>
          <p:nvSpPr>
            <p:cNvPr id="1120" name="Shape 1120"/>
            <p:cNvSpPr txBox="1"/>
            <p:nvPr/>
          </p:nvSpPr>
          <p:spPr>
            <a:xfrm>
              <a:off x="5540375" y="4016950"/>
              <a:ext cx="546000" cy="357300"/>
            </a:xfrm>
            <a:prstGeom prst="rect">
              <a:avLst/>
            </a:prstGeom>
            <a:solidFill>
              <a:srgbClr val="0086B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49</a:t>
              </a:r>
            </a:p>
          </p:txBody>
        </p:sp>
      </p:grpSp>
      <p:sp>
        <p:nvSpPr>
          <p:cNvPr id="1121" name="Shape 1121"/>
          <p:cNvSpPr/>
          <p:nvPr/>
        </p:nvSpPr>
        <p:spPr>
          <a:xfrm>
            <a:off x="7062300" y="2646175"/>
            <a:ext cx="294900" cy="294900"/>
          </a:xfrm>
          <a:prstGeom prst="rect">
            <a:avLst/>
          </a:prstGeom>
          <a:solidFill>
            <a:srgbClr val="00ACC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A000"/>
              </a:solidFill>
            </a:endParaRPr>
          </a:p>
        </p:txBody>
      </p:sp>
      <p:sp>
        <p:nvSpPr>
          <p:cNvPr id="1122" name="Shape 1122"/>
          <p:cNvSpPr txBox="1"/>
          <p:nvPr/>
        </p:nvSpPr>
        <p:spPr>
          <a:xfrm>
            <a:off x="7535625" y="2654000"/>
            <a:ext cx="9459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JIT</a:t>
            </a:r>
          </a:p>
        </p:txBody>
      </p:sp>
      <p:sp>
        <p:nvSpPr>
          <p:cNvPr id="1123" name="Shape 1123"/>
          <p:cNvSpPr/>
          <p:nvPr/>
        </p:nvSpPr>
        <p:spPr>
          <a:xfrm>
            <a:off x="7062300" y="3365625"/>
            <a:ext cx="294900" cy="294900"/>
          </a:xfrm>
          <a:prstGeom prst="rect">
            <a:avLst/>
          </a:prstGeom>
          <a:solidFill>
            <a:srgbClr val="0086B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A000"/>
              </a:solidFill>
            </a:endParaRPr>
          </a:p>
        </p:txBody>
      </p:sp>
      <p:sp>
        <p:nvSpPr>
          <p:cNvPr id="1124" name="Shape 1124"/>
          <p:cNvSpPr txBox="1"/>
          <p:nvPr/>
        </p:nvSpPr>
        <p:spPr>
          <a:xfrm>
            <a:off x="7535625" y="3365625"/>
            <a:ext cx="9459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AOT</a:t>
            </a:r>
          </a:p>
        </p:txBody>
      </p:sp>
      <p:sp>
        <p:nvSpPr>
          <p:cNvPr id="1125" name="Shape 1125"/>
          <p:cNvSpPr txBox="1"/>
          <p:nvPr/>
        </p:nvSpPr>
        <p:spPr>
          <a:xfrm>
            <a:off x="2729100" y="1112562"/>
            <a:ext cx="36858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Deep tree benchmark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hape 1130"/>
          <p:cNvSpPr/>
          <p:nvPr/>
        </p:nvSpPr>
        <p:spPr>
          <a:xfrm>
            <a:off x="-25" y="0"/>
            <a:ext cx="9144000" cy="3466200"/>
          </a:xfrm>
          <a:prstGeom prst="rect">
            <a:avLst/>
          </a:prstGeom>
          <a:solidFill>
            <a:srgbClr val="25C5D9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Shape 1131"/>
          <p:cNvSpPr/>
          <p:nvPr/>
        </p:nvSpPr>
        <p:spPr>
          <a:xfrm>
            <a:off x="415925" y="3943525"/>
            <a:ext cx="83121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-69850" lvl="0" marL="0" marR="0" rtl="0" algn="ctr">
              <a:spcBef>
                <a:spcPts val="0"/>
              </a:spcBef>
              <a:buSzPct val="45833"/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Lucidchart in Angular 2</a:t>
            </a:r>
          </a:p>
        </p:txBody>
      </p:sp>
      <p:pic>
        <p:nvPicPr>
          <p:cNvPr id="1132" name="Shape 1132"/>
          <p:cNvPicPr preferRelativeResize="0"/>
          <p:nvPr/>
        </p:nvPicPr>
        <p:blipFill rotWithShape="1">
          <a:blip r:embed="rId3">
            <a:alphaModFix/>
          </a:blip>
          <a:srcRect b="38525" l="0" r="0" t="0"/>
          <a:stretch/>
        </p:blipFill>
        <p:spPr>
          <a:xfrm>
            <a:off x="0" y="0"/>
            <a:ext cx="9143999" cy="346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Shape 1137"/>
          <p:cNvPicPr preferRelativeResize="0"/>
          <p:nvPr/>
        </p:nvPicPr>
        <p:blipFill rotWithShape="1">
          <a:blip r:embed="rId3">
            <a:alphaModFix/>
          </a:blip>
          <a:srcRect b="7407" l="0" r="0" t="12592"/>
          <a:stretch/>
        </p:blipFill>
        <p:spPr>
          <a:xfrm>
            <a:off x="836074" y="735275"/>
            <a:ext cx="8338500" cy="22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Shape 1138"/>
          <p:cNvSpPr txBox="1"/>
          <p:nvPr>
            <p:ph type="title"/>
          </p:nvPr>
        </p:nvSpPr>
        <p:spPr>
          <a:xfrm>
            <a:off x="599225" y="-122400"/>
            <a:ext cx="83385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Lucidchart Bootstrap Case Study</a:t>
            </a:r>
          </a:p>
        </p:txBody>
      </p:sp>
      <p:grpSp>
        <p:nvGrpSpPr>
          <p:cNvPr id="1139" name="Shape 1139"/>
          <p:cNvGrpSpPr/>
          <p:nvPr/>
        </p:nvGrpSpPr>
        <p:grpSpPr>
          <a:xfrm>
            <a:off x="969326" y="2966147"/>
            <a:ext cx="8226478" cy="2177349"/>
            <a:chOff x="84000" y="2966150"/>
            <a:chExt cx="9059998" cy="2177349"/>
          </a:xfrm>
        </p:grpSpPr>
        <p:pic>
          <p:nvPicPr>
            <p:cNvPr id="1140" name="Shape 1140"/>
            <p:cNvPicPr preferRelativeResize="0"/>
            <p:nvPr/>
          </p:nvPicPr>
          <p:blipFill rotWithShape="1">
            <a:blip r:embed="rId4">
              <a:alphaModFix/>
            </a:blip>
            <a:srcRect b="10322" l="16324" r="0" t="12701"/>
            <a:stretch/>
          </p:blipFill>
          <p:spPr>
            <a:xfrm>
              <a:off x="174475" y="3056625"/>
              <a:ext cx="8969523" cy="2086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1" name="Shape 1141"/>
            <p:cNvSpPr/>
            <p:nvPr/>
          </p:nvSpPr>
          <p:spPr>
            <a:xfrm>
              <a:off x="84000" y="2966150"/>
              <a:ext cx="542700" cy="175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42" name="Shape 1142"/>
          <p:cNvSpPr txBox="1"/>
          <p:nvPr/>
        </p:nvSpPr>
        <p:spPr>
          <a:xfrm>
            <a:off x="232650" y="1665825"/>
            <a:ext cx="768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JIT</a:t>
            </a:r>
          </a:p>
        </p:txBody>
      </p:sp>
      <p:sp>
        <p:nvSpPr>
          <p:cNvPr id="1143" name="Shape 1143"/>
          <p:cNvSpPr txBox="1"/>
          <p:nvPr/>
        </p:nvSpPr>
        <p:spPr>
          <a:xfrm>
            <a:off x="232650" y="3837625"/>
            <a:ext cx="768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AOT</a:t>
            </a:r>
          </a:p>
        </p:txBody>
      </p:sp>
      <p:cxnSp>
        <p:nvCxnSpPr>
          <p:cNvPr id="1144" name="Shape 1144"/>
          <p:cNvCxnSpPr/>
          <p:nvPr/>
        </p:nvCxnSpPr>
        <p:spPr>
          <a:xfrm>
            <a:off x="219713" y="3055276"/>
            <a:ext cx="7368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Shape 1149"/>
          <p:cNvPicPr preferRelativeResize="0"/>
          <p:nvPr/>
        </p:nvPicPr>
        <p:blipFill rotWithShape="1">
          <a:blip r:embed="rId3">
            <a:alphaModFix/>
          </a:blip>
          <a:srcRect b="0" l="4580" r="1363" t="8725"/>
          <a:stretch/>
        </p:blipFill>
        <p:spPr>
          <a:xfrm>
            <a:off x="0" y="1041075"/>
            <a:ext cx="9143999" cy="2853389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Shape 1150"/>
          <p:cNvSpPr/>
          <p:nvPr/>
        </p:nvSpPr>
        <p:spPr>
          <a:xfrm>
            <a:off x="2660400" y="3987875"/>
            <a:ext cx="1911600" cy="404700"/>
          </a:xfrm>
          <a:prstGeom prst="rect">
            <a:avLst/>
          </a:prstGeom>
          <a:solidFill>
            <a:srgbClr val="3399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Angular 2 editor</a:t>
            </a:r>
          </a:p>
        </p:txBody>
      </p:sp>
      <p:sp>
        <p:nvSpPr>
          <p:cNvPr id="1151" name="Shape 1151"/>
          <p:cNvSpPr/>
          <p:nvPr/>
        </p:nvSpPr>
        <p:spPr>
          <a:xfrm>
            <a:off x="4572000" y="3987875"/>
            <a:ext cx="1911600" cy="404700"/>
          </a:xfrm>
          <a:prstGeom prst="rect">
            <a:avLst/>
          </a:prstGeom>
          <a:solidFill>
            <a:srgbClr val="E6550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Legacy editor</a:t>
            </a:r>
          </a:p>
        </p:txBody>
      </p:sp>
      <p:sp>
        <p:nvSpPr>
          <p:cNvPr id="1152" name="Shape 1152"/>
          <p:cNvSpPr txBox="1"/>
          <p:nvPr/>
        </p:nvSpPr>
        <p:spPr>
          <a:xfrm>
            <a:off x="3240000" y="1215000"/>
            <a:ext cx="9639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AOT compiler</a:t>
            </a:r>
          </a:p>
        </p:txBody>
      </p:sp>
      <p:cxnSp>
        <p:nvCxnSpPr>
          <p:cNvPr id="1153" name="Shape 1153"/>
          <p:cNvCxnSpPr>
            <a:stCxn id="1152" idx="2"/>
          </p:cNvCxnSpPr>
          <p:nvPr/>
        </p:nvCxnSpPr>
        <p:spPr>
          <a:xfrm flipH="1">
            <a:off x="3563850" y="1759200"/>
            <a:ext cx="158100" cy="403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54" name="Shape 1154"/>
          <p:cNvSpPr txBox="1"/>
          <p:nvPr>
            <p:ph type="title"/>
          </p:nvPr>
        </p:nvSpPr>
        <p:spPr>
          <a:xfrm>
            <a:off x="599225" y="-122400"/>
            <a:ext cx="77496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Ahead-of-time template compiler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Shape 1159"/>
          <p:cNvPicPr preferRelativeResize="0"/>
          <p:nvPr/>
        </p:nvPicPr>
        <p:blipFill rotWithShape="1">
          <a:blip r:embed="rId3">
            <a:alphaModFix/>
          </a:blip>
          <a:srcRect b="0" l="4580" r="1363" t="8725"/>
          <a:stretch/>
        </p:blipFill>
        <p:spPr>
          <a:xfrm>
            <a:off x="0" y="1041075"/>
            <a:ext cx="9143999" cy="2853389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Shape 1160"/>
          <p:cNvSpPr txBox="1"/>
          <p:nvPr/>
        </p:nvSpPr>
        <p:spPr>
          <a:xfrm>
            <a:off x="3240000" y="1215000"/>
            <a:ext cx="9639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AOT compiler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4623600" y="1215000"/>
            <a:ext cx="16863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Closure advanced compilation</a:t>
            </a:r>
          </a:p>
        </p:txBody>
      </p:sp>
      <p:cxnSp>
        <p:nvCxnSpPr>
          <p:cNvPr id="1162" name="Shape 1162"/>
          <p:cNvCxnSpPr>
            <a:stCxn id="1160" idx="2"/>
          </p:cNvCxnSpPr>
          <p:nvPr/>
        </p:nvCxnSpPr>
        <p:spPr>
          <a:xfrm flipH="1">
            <a:off x="3563850" y="1759200"/>
            <a:ext cx="158100" cy="403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63" name="Shape 1163"/>
          <p:cNvCxnSpPr/>
          <p:nvPr/>
        </p:nvCxnSpPr>
        <p:spPr>
          <a:xfrm flipH="1">
            <a:off x="5475600" y="1759200"/>
            <a:ext cx="56700" cy="46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64" name="Shape 1164"/>
          <p:cNvSpPr txBox="1"/>
          <p:nvPr>
            <p:ph type="title"/>
          </p:nvPr>
        </p:nvSpPr>
        <p:spPr>
          <a:xfrm>
            <a:off x="599225" y="-122400"/>
            <a:ext cx="77496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Ahead-of-time template compiler</a:t>
            </a:r>
          </a:p>
        </p:txBody>
      </p:sp>
      <p:sp>
        <p:nvSpPr>
          <p:cNvPr id="1165" name="Shape 1165"/>
          <p:cNvSpPr/>
          <p:nvPr/>
        </p:nvSpPr>
        <p:spPr>
          <a:xfrm>
            <a:off x="2660400" y="3987875"/>
            <a:ext cx="1911600" cy="404700"/>
          </a:xfrm>
          <a:prstGeom prst="rect">
            <a:avLst/>
          </a:prstGeom>
          <a:solidFill>
            <a:srgbClr val="3399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Angular 2 editor</a:t>
            </a:r>
          </a:p>
        </p:txBody>
      </p:sp>
      <p:sp>
        <p:nvSpPr>
          <p:cNvPr id="1166" name="Shape 1166"/>
          <p:cNvSpPr/>
          <p:nvPr/>
        </p:nvSpPr>
        <p:spPr>
          <a:xfrm>
            <a:off x="4572000" y="3987875"/>
            <a:ext cx="1911600" cy="404700"/>
          </a:xfrm>
          <a:prstGeom prst="rect">
            <a:avLst/>
          </a:prstGeom>
          <a:solidFill>
            <a:srgbClr val="E6550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Legacy editor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Shape 1171"/>
          <p:cNvPicPr preferRelativeResize="0"/>
          <p:nvPr/>
        </p:nvPicPr>
        <p:blipFill rotWithShape="1">
          <a:blip r:embed="rId3">
            <a:alphaModFix/>
          </a:blip>
          <a:srcRect b="0" l="4580" r="1363" t="8725"/>
          <a:stretch/>
        </p:blipFill>
        <p:spPr>
          <a:xfrm>
            <a:off x="0" y="1041075"/>
            <a:ext cx="9143999" cy="2853389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Shape 1172"/>
          <p:cNvSpPr txBox="1"/>
          <p:nvPr/>
        </p:nvSpPr>
        <p:spPr>
          <a:xfrm>
            <a:off x="3240000" y="1215000"/>
            <a:ext cx="9639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AOT compiler</a:t>
            </a:r>
          </a:p>
        </p:txBody>
      </p:sp>
      <p:sp>
        <p:nvSpPr>
          <p:cNvPr id="1173" name="Shape 1173"/>
          <p:cNvSpPr txBox="1"/>
          <p:nvPr/>
        </p:nvSpPr>
        <p:spPr>
          <a:xfrm>
            <a:off x="4623600" y="1215000"/>
            <a:ext cx="16863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Closure advanced compilation</a:t>
            </a:r>
          </a:p>
        </p:txBody>
      </p:sp>
      <p:cxnSp>
        <p:nvCxnSpPr>
          <p:cNvPr id="1174" name="Shape 1174"/>
          <p:cNvCxnSpPr>
            <a:stCxn id="1172" idx="2"/>
          </p:cNvCxnSpPr>
          <p:nvPr/>
        </p:nvCxnSpPr>
        <p:spPr>
          <a:xfrm flipH="1">
            <a:off x="3563850" y="1759200"/>
            <a:ext cx="158100" cy="403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75" name="Shape 1175"/>
          <p:cNvCxnSpPr/>
          <p:nvPr/>
        </p:nvCxnSpPr>
        <p:spPr>
          <a:xfrm flipH="1">
            <a:off x="5475600" y="1759200"/>
            <a:ext cx="56700" cy="46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76" name="Shape 1176"/>
          <p:cNvSpPr/>
          <p:nvPr/>
        </p:nvSpPr>
        <p:spPr>
          <a:xfrm>
            <a:off x="6408575" y="181200"/>
            <a:ext cx="2529144" cy="1838591"/>
          </a:xfrm>
          <a:prstGeom prst="irregularSeal1">
            <a:avLst/>
          </a:prstGeom>
          <a:solidFill>
            <a:srgbClr val="FFF176"/>
          </a:solidFill>
          <a:ln cap="flat" cmpd="sng" w="19050">
            <a:solidFill>
              <a:srgbClr val="FBC02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EF6C00"/>
                </a:solidFill>
              </a:rPr>
              <a:t>27KB Hello World App!</a:t>
            </a:r>
          </a:p>
        </p:txBody>
      </p:sp>
      <p:sp>
        <p:nvSpPr>
          <p:cNvPr id="1177" name="Shape 1177"/>
          <p:cNvSpPr txBox="1"/>
          <p:nvPr>
            <p:ph type="title"/>
          </p:nvPr>
        </p:nvSpPr>
        <p:spPr>
          <a:xfrm>
            <a:off x="599225" y="-122400"/>
            <a:ext cx="7468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Ahead-of-time template compiler</a:t>
            </a:r>
          </a:p>
        </p:txBody>
      </p:sp>
      <p:sp>
        <p:nvSpPr>
          <p:cNvPr id="1178" name="Shape 1178"/>
          <p:cNvSpPr/>
          <p:nvPr/>
        </p:nvSpPr>
        <p:spPr>
          <a:xfrm>
            <a:off x="2660400" y="3987875"/>
            <a:ext cx="1911600" cy="404700"/>
          </a:xfrm>
          <a:prstGeom prst="rect">
            <a:avLst/>
          </a:prstGeom>
          <a:solidFill>
            <a:srgbClr val="3399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Angular 2 editor</a:t>
            </a:r>
          </a:p>
        </p:txBody>
      </p:sp>
      <p:sp>
        <p:nvSpPr>
          <p:cNvPr id="1179" name="Shape 1179"/>
          <p:cNvSpPr/>
          <p:nvPr/>
        </p:nvSpPr>
        <p:spPr>
          <a:xfrm>
            <a:off x="4572000" y="3987875"/>
            <a:ext cx="1911600" cy="404700"/>
          </a:xfrm>
          <a:prstGeom prst="rect">
            <a:avLst/>
          </a:prstGeom>
          <a:solidFill>
            <a:srgbClr val="E6550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Legacy editor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Shape 1184"/>
          <p:cNvSpPr/>
          <p:nvPr/>
        </p:nvSpPr>
        <p:spPr>
          <a:xfrm>
            <a:off x="3859803" y="1022531"/>
            <a:ext cx="1424400" cy="514800"/>
          </a:xfrm>
          <a:prstGeom prst="roundRect">
            <a:avLst>
              <a:gd fmla="val 16667" name="adj"/>
            </a:avLst>
          </a:prstGeom>
          <a:solidFill>
            <a:srgbClr val="E0F7FA"/>
          </a:solidFill>
          <a:ln cap="flat" cmpd="sng" w="9525">
            <a:solidFill>
              <a:srgbClr val="00ACC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Router</a:t>
            </a:r>
          </a:p>
        </p:txBody>
      </p:sp>
      <p:sp>
        <p:nvSpPr>
          <p:cNvPr id="1185" name="Shape 1185"/>
          <p:cNvSpPr/>
          <p:nvPr/>
        </p:nvSpPr>
        <p:spPr>
          <a:xfrm>
            <a:off x="4733787" y="2099925"/>
            <a:ext cx="4021800" cy="1907100"/>
          </a:xfrm>
          <a:prstGeom prst="roundRect">
            <a:avLst>
              <a:gd fmla="val 6071" name="adj"/>
            </a:avLst>
          </a:prstGeom>
          <a:solidFill>
            <a:srgbClr val="ECEFF1"/>
          </a:solidFill>
          <a:ln cap="flat" cmpd="sng" w="28575">
            <a:solidFill>
              <a:srgbClr val="B0BEC5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445863"/>
                </a:solidFill>
              </a:rPr>
              <a:t>Lazy Loading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445863"/>
                </a:solidFill>
              </a:rPr>
              <a:t>Boundary</a:t>
            </a:r>
          </a:p>
        </p:txBody>
      </p:sp>
      <p:sp>
        <p:nvSpPr>
          <p:cNvPr id="1186" name="Shape 1186"/>
          <p:cNvSpPr/>
          <p:nvPr/>
        </p:nvSpPr>
        <p:spPr>
          <a:xfrm>
            <a:off x="6477093" y="3259576"/>
            <a:ext cx="1424400" cy="514800"/>
          </a:xfrm>
          <a:prstGeom prst="roundRect">
            <a:avLst>
              <a:gd fmla="val 16667" name="adj"/>
            </a:avLst>
          </a:prstGeom>
          <a:solidFill>
            <a:srgbClr val="FFF9C4"/>
          </a:solidFill>
          <a:ln cap="flat" cmpd="sng" w="9525">
            <a:solidFill>
              <a:srgbClr val="F9A82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Element</a:t>
            </a:r>
          </a:p>
        </p:txBody>
      </p:sp>
      <p:sp>
        <p:nvSpPr>
          <p:cNvPr id="1187" name="Shape 1187"/>
          <p:cNvSpPr/>
          <p:nvPr/>
        </p:nvSpPr>
        <p:spPr>
          <a:xfrm>
            <a:off x="4854010" y="3259576"/>
            <a:ext cx="1424400" cy="514800"/>
          </a:xfrm>
          <a:prstGeom prst="roundRect">
            <a:avLst>
              <a:gd fmla="val 16667" name="adj"/>
            </a:avLst>
          </a:prstGeom>
          <a:solidFill>
            <a:srgbClr val="FFF9C4"/>
          </a:solidFill>
          <a:ln cap="flat" cmpd="sng" w="9525">
            <a:solidFill>
              <a:srgbClr val="F9A82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Element</a:t>
            </a:r>
          </a:p>
        </p:txBody>
      </p:sp>
      <p:sp>
        <p:nvSpPr>
          <p:cNvPr id="1188" name="Shape 1188"/>
          <p:cNvSpPr/>
          <p:nvPr/>
        </p:nvSpPr>
        <p:spPr>
          <a:xfrm>
            <a:off x="5678563" y="2438839"/>
            <a:ext cx="1424399" cy="514800"/>
          </a:xfrm>
          <a:prstGeom prst="roundRect">
            <a:avLst>
              <a:gd fmla="val 16667" name="adj"/>
            </a:avLst>
          </a:prstGeom>
          <a:solidFill>
            <a:srgbClr val="F8BBD0"/>
          </a:solidFill>
          <a:ln cap="flat" cmpd="sng" w="9525">
            <a:solidFill>
              <a:srgbClr val="C2185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Component</a:t>
            </a:r>
          </a:p>
        </p:txBody>
      </p:sp>
      <p:cxnSp>
        <p:nvCxnSpPr>
          <p:cNvPr id="1189" name="Shape 1189"/>
          <p:cNvCxnSpPr>
            <a:stCxn id="1188" idx="2"/>
            <a:endCxn id="1187" idx="0"/>
          </p:cNvCxnSpPr>
          <p:nvPr/>
        </p:nvCxnSpPr>
        <p:spPr>
          <a:xfrm flipH="1">
            <a:off x="5566063" y="2953639"/>
            <a:ext cx="824700" cy="306000"/>
          </a:xfrm>
          <a:prstGeom prst="straightConnector1">
            <a:avLst/>
          </a:prstGeom>
          <a:noFill/>
          <a:ln cap="flat" cmpd="sng" w="9525">
            <a:solidFill>
              <a:srgbClr val="78909C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190" name="Shape 1190"/>
          <p:cNvCxnSpPr>
            <a:stCxn id="1188" idx="2"/>
            <a:endCxn id="1186" idx="0"/>
          </p:cNvCxnSpPr>
          <p:nvPr/>
        </p:nvCxnSpPr>
        <p:spPr>
          <a:xfrm>
            <a:off x="6390763" y="2953639"/>
            <a:ext cx="798599" cy="306000"/>
          </a:xfrm>
          <a:prstGeom prst="straightConnector1">
            <a:avLst/>
          </a:prstGeom>
          <a:noFill/>
          <a:ln cap="flat" cmpd="sng" w="9525">
            <a:solidFill>
              <a:srgbClr val="78909C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191" name="Shape 1191"/>
          <p:cNvCxnSpPr>
            <a:stCxn id="1184" idx="2"/>
            <a:endCxn id="1188" idx="0"/>
          </p:cNvCxnSpPr>
          <p:nvPr/>
        </p:nvCxnSpPr>
        <p:spPr>
          <a:xfrm>
            <a:off x="4572003" y="1537331"/>
            <a:ext cx="1818900" cy="901499"/>
          </a:xfrm>
          <a:prstGeom prst="straightConnector1">
            <a:avLst/>
          </a:prstGeom>
          <a:noFill/>
          <a:ln cap="flat" cmpd="sng" w="9525">
            <a:solidFill>
              <a:srgbClr val="78909C"/>
            </a:solidFill>
            <a:prstDash val="solid"/>
            <a:round/>
            <a:headEnd len="lg" w="lg" type="triangle"/>
            <a:tailEnd len="lg" w="lg" type="none"/>
          </a:ln>
        </p:spPr>
      </p:cxnSp>
      <p:grpSp>
        <p:nvGrpSpPr>
          <p:cNvPr id="1192" name="Shape 1192"/>
          <p:cNvGrpSpPr/>
          <p:nvPr/>
        </p:nvGrpSpPr>
        <p:grpSpPr>
          <a:xfrm>
            <a:off x="388412" y="2099925"/>
            <a:ext cx="4021800" cy="1907100"/>
            <a:chOff x="208800" y="2153100"/>
            <a:chExt cx="4021800" cy="1907100"/>
          </a:xfrm>
        </p:grpSpPr>
        <p:sp>
          <p:nvSpPr>
            <p:cNvPr id="1193" name="Shape 1193"/>
            <p:cNvSpPr/>
            <p:nvPr/>
          </p:nvSpPr>
          <p:spPr>
            <a:xfrm>
              <a:off x="208800" y="2153100"/>
              <a:ext cx="4021800" cy="1907100"/>
            </a:xfrm>
            <a:prstGeom prst="roundRect">
              <a:avLst>
                <a:gd fmla="val 6071" name="adj"/>
              </a:avLst>
            </a:prstGeom>
            <a:solidFill>
              <a:srgbClr val="ECEFF1"/>
            </a:solidFill>
            <a:ln cap="flat" cmpd="sng" w="28575">
              <a:solidFill>
                <a:srgbClr val="B0BEC5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b="1" lang="en">
                  <a:solidFill>
                    <a:srgbClr val="445863"/>
                  </a:solidFill>
                </a:rPr>
                <a:t>Lazy Loading</a:t>
              </a:r>
            </a:p>
            <a:p>
              <a:pPr lvl="0" rtl="0" algn="r">
                <a:spcBef>
                  <a:spcPts val="0"/>
                </a:spcBef>
                <a:buNone/>
              </a:pPr>
              <a:r>
                <a:rPr b="1" lang="en">
                  <a:solidFill>
                    <a:srgbClr val="445863"/>
                  </a:solidFill>
                </a:rPr>
                <a:t>Boundary</a:t>
              </a:r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952106" y="3312751"/>
              <a:ext cx="1424400" cy="514800"/>
            </a:xfrm>
            <a:prstGeom prst="roundRect">
              <a:avLst>
                <a:gd fmla="val 16667" name="adj"/>
              </a:avLst>
            </a:prstGeom>
            <a:solidFill>
              <a:srgbClr val="FFF9C4"/>
            </a:solidFill>
            <a:ln cap="flat" cmpd="sng" w="9525">
              <a:solidFill>
                <a:srgbClr val="F9A82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Element</a:t>
              </a:r>
            </a:p>
          </p:txBody>
        </p:sp>
        <p:sp>
          <p:nvSpPr>
            <p:cNvPr id="1195" name="Shape 1195"/>
            <p:cNvSpPr/>
            <p:nvPr/>
          </p:nvSpPr>
          <p:spPr>
            <a:xfrm>
              <a:off x="329023" y="3312751"/>
              <a:ext cx="1424400" cy="514800"/>
            </a:xfrm>
            <a:prstGeom prst="roundRect">
              <a:avLst>
                <a:gd fmla="val 16667" name="adj"/>
              </a:avLst>
            </a:prstGeom>
            <a:solidFill>
              <a:srgbClr val="FFF9C4"/>
            </a:solidFill>
            <a:ln cap="flat" cmpd="sng" w="9525">
              <a:solidFill>
                <a:srgbClr val="F9A82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Element</a:t>
              </a:r>
            </a:p>
          </p:txBody>
        </p:sp>
        <p:sp>
          <p:nvSpPr>
            <p:cNvPr id="1196" name="Shape 1196"/>
            <p:cNvSpPr/>
            <p:nvPr/>
          </p:nvSpPr>
          <p:spPr>
            <a:xfrm>
              <a:off x="1153576" y="2492014"/>
              <a:ext cx="1424400" cy="514800"/>
            </a:xfrm>
            <a:prstGeom prst="roundRect">
              <a:avLst>
                <a:gd fmla="val 16667" name="adj"/>
              </a:avLst>
            </a:prstGeom>
            <a:solidFill>
              <a:srgbClr val="F8BBD0"/>
            </a:solidFill>
            <a:ln cap="flat" cmpd="sng" w="9525">
              <a:solidFill>
                <a:srgbClr val="C2185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Component</a:t>
              </a:r>
            </a:p>
          </p:txBody>
        </p:sp>
        <p:cxnSp>
          <p:nvCxnSpPr>
            <p:cNvPr id="1197" name="Shape 1197"/>
            <p:cNvCxnSpPr>
              <a:stCxn id="1196" idx="2"/>
              <a:endCxn id="1195" idx="0"/>
            </p:cNvCxnSpPr>
            <p:nvPr/>
          </p:nvCxnSpPr>
          <p:spPr>
            <a:xfrm flipH="1">
              <a:off x="1041076" y="3006814"/>
              <a:ext cx="824700" cy="305999"/>
            </a:xfrm>
            <a:prstGeom prst="straightConnector1">
              <a:avLst/>
            </a:prstGeom>
            <a:noFill/>
            <a:ln cap="flat" cmpd="sng" w="9525">
              <a:solidFill>
                <a:srgbClr val="78909C"/>
              </a:solidFill>
              <a:prstDash val="solid"/>
              <a:round/>
              <a:headEnd len="lg" w="lg" type="triangle"/>
              <a:tailEnd len="lg" w="lg" type="none"/>
            </a:ln>
          </p:spPr>
        </p:cxnSp>
        <p:cxnSp>
          <p:nvCxnSpPr>
            <p:cNvPr id="1198" name="Shape 1198"/>
            <p:cNvCxnSpPr>
              <a:stCxn id="1196" idx="2"/>
              <a:endCxn id="1194" idx="0"/>
            </p:cNvCxnSpPr>
            <p:nvPr/>
          </p:nvCxnSpPr>
          <p:spPr>
            <a:xfrm>
              <a:off x="1865776" y="3006814"/>
              <a:ext cx="798600" cy="305999"/>
            </a:xfrm>
            <a:prstGeom prst="straightConnector1">
              <a:avLst/>
            </a:prstGeom>
            <a:noFill/>
            <a:ln cap="flat" cmpd="sng" w="9525">
              <a:solidFill>
                <a:srgbClr val="78909C"/>
              </a:solidFill>
              <a:prstDash val="solid"/>
              <a:round/>
              <a:headEnd len="lg" w="lg" type="triangle"/>
              <a:tailEnd len="lg" w="lg" type="none"/>
            </a:ln>
          </p:spPr>
        </p:cxnSp>
      </p:grpSp>
      <p:cxnSp>
        <p:nvCxnSpPr>
          <p:cNvPr id="1199" name="Shape 1199"/>
          <p:cNvCxnSpPr>
            <a:stCxn id="1184" idx="2"/>
            <a:endCxn id="1196" idx="0"/>
          </p:cNvCxnSpPr>
          <p:nvPr/>
        </p:nvCxnSpPr>
        <p:spPr>
          <a:xfrm flipH="1">
            <a:off x="2045403" y="1537331"/>
            <a:ext cx="2526600" cy="901499"/>
          </a:xfrm>
          <a:prstGeom prst="straightConnector1">
            <a:avLst/>
          </a:prstGeom>
          <a:noFill/>
          <a:ln cap="flat" cmpd="sng" w="9525">
            <a:solidFill>
              <a:srgbClr val="78909C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200" name="Shape 1200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Lazy loading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Shape 1205"/>
          <p:cNvSpPr txBox="1"/>
          <p:nvPr>
            <p:ph type="title"/>
          </p:nvPr>
        </p:nvSpPr>
        <p:spPr>
          <a:xfrm>
            <a:off x="599225" y="-122400"/>
            <a:ext cx="77496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Change detection strategies</a:t>
            </a:r>
          </a:p>
        </p:txBody>
      </p:sp>
      <p:sp>
        <p:nvSpPr>
          <p:cNvPr id="1206" name="Shape 1206"/>
          <p:cNvSpPr/>
          <p:nvPr/>
        </p:nvSpPr>
        <p:spPr>
          <a:xfrm>
            <a:off x="1577159" y="3050400"/>
            <a:ext cx="858299" cy="572700"/>
          </a:xfrm>
          <a:prstGeom prst="roundRect">
            <a:avLst>
              <a:gd fmla="val 16667" name="adj"/>
            </a:avLst>
          </a:prstGeom>
          <a:solidFill>
            <a:srgbClr val="FFB3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7" name="Shape 1207"/>
          <p:cNvSpPr/>
          <p:nvPr/>
        </p:nvSpPr>
        <p:spPr>
          <a:xfrm>
            <a:off x="599225" y="3050400"/>
            <a:ext cx="858300" cy="572700"/>
          </a:xfrm>
          <a:prstGeom prst="roundRect">
            <a:avLst>
              <a:gd fmla="val 16667" name="adj"/>
            </a:avLst>
          </a:prstGeom>
          <a:solidFill>
            <a:srgbClr val="FFB3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8" name="Shape 1208"/>
          <p:cNvSpPr/>
          <p:nvPr/>
        </p:nvSpPr>
        <p:spPr>
          <a:xfrm>
            <a:off x="2555081" y="3050400"/>
            <a:ext cx="858300" cy="572700"/>
          </a:xfrm>
          <a:prstGeom prst="roundRect">
            <a:avLst>
              <a:gd fmla="val 16667" name="adj"/>
            </a:avLst>
          </a:prstGeom>
          <a:solidFill>
            <a:srgbClr val="00ACC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9" name="Shape 1209"/>
          <p:cNvSpPr/>
          <p:nvPr/>
        </p:nvSpPr>
        <p:spPr>
          <a:xfrm>
            <a:off x="3533006" y="3050400"/>
            <a:ext cx="858300" cy="572700"/>
          </a:xfrm>
          <a:prstGeom prst="roundRect">
            <a:avLst>
              <a:gd fmla="val 16667" name="adj"/>
            </a:avLst>
          </a:prstGeom>
          <a:solidFill>
            <a:srgbClr val="E91E6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0" name="Shape 1210"/>
          <p:cNvSpPr/>
          <p:nvPr/>
        </p:nvSpPr>
        <p:spPr>
          <a:xfrm>
            <a:off x="2555081" y="3962925"/>
            <a:ext cx="858300" cy="572700"/>
          </a:xfrm>
          <a:prstGeom prst="roundRect">
            <a:avLst>
              <a:gd fmla="val 16667" name="adj"/>
            </a:avLst>
          </a:prstGeom>
          <a:solidFill>
            <a:srgbClr val="00ACC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1" name="Shape 1211"/>
          <p:cNvSpPr/>
          <p:nvPr/>
        </p:nvSpPr>
        <p:spPr>
          <a:xfrm>
            <a:off x="3085356" y="2137875"/>
            <a:ext cx="858300" cy="572700"/>
          </a:xfrm>
          <a:prstGeom prst="roundRect">
            <a:avLst>
              <a:gd fmla="val 16667" name="adj"/>
            </a:avLst>
          </a:prstGeom>
          <a:solidFill>
            <a:srgbClr val="00ACC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2" name="Shape 1212"/>
          <p:cNvSpPr/>
          <p:nvPr/>
        </p:nvSpPr>
        <p:spPr>
          <a:xfrm>
            <a:off x="1096031" y="2137875"/>
            <a:ext cx="858300" cy="572700"/>
          </a:xfrm>
          <a:prstGeom prst="roundRect">
            <a:avLst>
              <a:gd fmla="val 16667" name="adj"/>
            </a:avLst>
          </a:prstGeom>
          <a:solidFill>
            <a:srgbClr val="FFB3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3" name="Shape 1213"/>
          <p:cNvSpPr/>
          <p:nvPr/>
        </p:nvSpPr>
        <p:spPr>
          <a:xfrm>
            <a:off x="2094856" y="1270325"/>
            <a:ext cx="858300" cy="572700"/>
          </a:xfrm>
          <a:prstGeom prst="roundRect">
            <a:avLst>
              <a:gd fmla="val 16667" name="adj"/>
            </a:avLst>
          </a:prstGeom>
          <a:solidFill>
            <a:srgbClr val="00ACC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14" name="Shape 1214"/>
          <p:cNvCxnSpPr>
            <a:stCxn id="1213" idx="2"/>
            <a:endCxn id="1212" idx="0"/>
          </p:cNvCxnSpPr>
          <p:nvPr/>
        </p:nvCxnSpPr>
        <p:spPr>
          <a:xfrm flipH="1">
            <a:off x="1525306" y="1843025"/>
            <a:ext cx="998700" cy="294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15" name="Shape 1215"/>
          <p:cNvCxnSpPr>
            <a:stCxn id="1213" idx="2"/>
            <a:endCxn id="1211" idx="0"/>
          </p:cNvCxnSpPr>
          <p:nvPr/>
        </p:nvCxnSpPr>
        <p:spPr>
          <a:xfrm>
            <a:off x="2524006" y="1843025"/>
            <a:ext cx="990600" cy="294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16" name="Shape 1216"/>
          <p:cNvCxnSpPr>
            <a:stCxn id="1212" idx="2"/>
            <a:endCxn id="1207" idx="0"/>
          </p:cNvCxnSpPr>
          <p:nvPr/>
        </p:nvCxnSpPr>
        <p:spPr>
          <a:xfrm flipH="1">
            <a:off x="1028381" y="2710575"/>
            <a:ext cx="496800" cy="339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17" name="Shape 1217"/>
          <p:cNvCxnSpPr>
            <a:stCxn id="1212" idx="2"/>
            <a:endCxn id="1206" idx="0"/>
          </p:cNvCxnSpPr>
          <p:nvPr/>
        </p:nvCxnSpPr>
        <p:spPr>
          <a:xfrm>
            <a:off x="1525181" y="2710575"/>
            <a:ext cx="481200" cy="339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18" name="Shape 1218"/>
          <p:cNvCxnSpPr>
            <a:stCxn id="1211" idx="2"/>
            <a:endCxn id="1208" idx="0"/>
          </p:cNvCxnSpPr>
          <p:nvPr/>
        </p:nvCxnSpPr>
        <p:spPr>
          <a:xfrm flipH="1">
            <a:off x="2984106" y="2710575"/>
            <a:ext cx="530400" cy="339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19" name="Shape 1219"/>
          <p:cNvCxnSpPr>
            <a:stCxn id="1211" idx="2"/>
            <a:endCxn id="1209" idx="0"/>
          </p:cNvCxnSpPr>
          <p:nvPr/>
        </p:nvCxnSpPr>
        <p:spPr>
          <a:xfrm>
            <a:off x="3514506" y="2710575"/>
            <a:ext cx="447600" cy="339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20" name="Shape 1220"/>
          <p:cNvCxnSpPr>
            <a:stCxn id="1208" idx="2"/>
            <a:endCxn id="1210" idx="0"/>
          </p:cNvCxnSpPr>
          <p:nvPr/>
        </p:nvCxnSpPr>
        <p:spPr>
          <a:xfrm>
            <a:off x="2984231" y="3623100"/>
            <a:ext cx="0" cy="339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21" name="Shape 1221"/>
          <p:cNvSpPr/>
          <p:nvPr/>
        </p:nvSpPr>
        <p:spPr>
          <a:xfrm>
            <a:off x="5917925" y="2013625"/>
            <a:ext cx="294900" cy="294900"/>
          </a:xfrm>
          <a:prstGeom prst="rect">
            <a:avLst/>
          </a:prstGeom>
          <a:solidFill>
            <a:srgbClr val="00ACC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A000"/>
              </a:solidFill>
            </a:endParaRPr>
          </a:p>
        </p:txBody>
      </p:sp>
      <p:grpSp>
        <p:nvGrpSpPr>
          <p:cNvPr id="1222" name="Shape 1222"/>
          <p:cNvGrpSpPr/>
          <p:nvPr/>
        </p:nvGrpSpPr>
        <p:grpSpPr>
          <a:xfrm>
            <a:off x="599231" y="2137875"/>
            <a:ext cx="1836225" cy="1485225"/>
            <a:chOff x="4556756" y="1806650"/>
            <a:chExt cx="1836225" cy="1485225"/>
          </a:xfrm>
        </p:grpSpPr>
        <p:sp>
          <p:nvSpPr>
            <p:cNvPr id="1223" name="Shape 1223"/>
            <p:cNvSpPr/>
            <p:nvPr/>
          </p:nvSpPr>
          <p:spPr>
            <a:xfrm>
              <a:off x="5053556" y="1806650"/>
              <a:ext cx="858300" cy="572700"/>
            </a:xfrm>
            <a:prstGeom prst="roundRect">
              <a:avLst>
                <a:gd fmla="val 16667" name="adj"/>
              </a:avLst>
            </a:prstGeom>
            <a:solidFill>
              <a:srgbClr val="00ACC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4" name="Shape 1224"/>
            <p:cNvSpPr/>
            <p:nvPr/>
          </p:nvSpPr>
          <p:spPr>
            <a:xfrm>
              <a:off x="4556756" y="2719175"/>
              <a:ext cx="858300" cy="572700"/>
            </a:xfrm>
            <a:prstGeom prst="roundRect">
              <a:avLst>
                <a:gd fmla="val 16667" name="adj"/>
              </a:avLst>
            </a:prstGeom>
            <a:solidFill>
              <a:srgbClr val="00ACC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5" name="Shape 1225"/>
            <p:cNvSpPr/>
            <p:nvPr/>
          </p:nvSpPr>
          <p:spPr>
            <a:xfrm>
              <a:off x="5534681" y="2719175"/>
              <a:ext cx="858300" cy="572700"/>
            </a:xfrm>
            <a:prstGeom prst="roundRect">
              <a:avLst>
                <a:gd fmla="val 16667" name="adj"/>
              </a:avLst>
            </a:prstGeom>
            <a:solidFill>
              <a:srgbClr val="00ACC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26" name="Shape 1226"/>
          <p:cNvSpPr/>
          <p:nvPr/>
        </p:nvSpPr>
        <p:spPr>
          <a:xfrm>
            <a:off x="3533006" y="3050400"/>
            <a:ext cx="858300" cy="572700"/>
          </a:xfrm>
          <a:prstGeom prst="roundRect">
            <a:avLst>
              <a:gd fmla="val 16667" name="adj"/>
            </a:avLst>
          </a:prstGeom>
          <a:solidFill>
            <a:srgbClr val="00ACC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7" name="Shape 1227"/>
          <p:cNvSpPr txBox="1"/>
          <p:nvPr/>
        </p:nvSpPr>
        <p:spPr>
          <a:xfrm>
            <a:off x="6391250" y="2021450"/>
            <a:ext cx="19557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Always (default)</a:t>
            </a:r>
          </a:p>
        </p:txBody>
      </p:sp>
      <p:grpSp>
        <p:nvGrpSpPr>
          <p:cNvPr id="1228" name="Shape 1228"/>
          <p:cNvGrpSpPr/>
          <p:nvPr/>
        </p:nvGrpSpPr>
        <p:grpSpPr>
          <a:xfrm>
            <a:off x="5917925" y="2733075"/>
            <a:ext cx="2429025" cy="294900"/>
            <a:chOff x="642875" y="2152875"/>
            <a:chExt cx="2429025" cy="294900"/>
          </a:xfrm>
        </p:grpSpPr>
        <p:sp>
          <p:nvSpPr>
            <p:cNvPr id="1229" name="Shape 1229"/>
            <p:cNvSpPr/>
            <p:nvPr/>
          </p:nvSpPr>
          <p:spPr>
            <a:xfrm>
              <a:off x="642875" y="2152875"/>
              <a:ext cx="294900" cy="294900"/>
            </a:xfrm>
            <a:prstGeom prst="rect">
              <a:avLst/>
            </a:prstGeom>
            <a:solidFill>
              <a:srgbClr val="FFB3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rgbClr val="FFA000"/>
                </a:solidFill>
              </a:endParaRPr>
            </a:p>
          </p:txBody>
        </p:sp>
        <p:sp>
          <p:nvSpPr>
            <p:cNvPr id="1230" name="Shape 1230"/>
            <p:cNvSpPr txBox="1"/>
            <p:nvPr/>
          </p:nvSpPr>
          <p:spPr>
            <a:xfrm>
              <a:off x="1116200" y="2152875"/>
              <a:ext cx="1955700" cy="2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latin typeface="Roboto"/>
                  <a:ea typeface="Roboto"/>
                  <a:cs typeface="Roboto"/>
                  <a:sym typeface="Roboto"/>
                </a:rPr>
                <a:t>On Push</a:t>
              </a:r>
            </a:p>
          </p:txBody>
        </p:sp>
      </p:grpSp>
      <p:grpSp>
        <p:nvGrpSpPr>
          <p:cNvPr id="1231" name="Shape 1231"/>
          <p:cNvGrpSpPr/>
          <p:nvPr/>
        </p:nvGrpSpPr>
        <p:grpSpPr>
          <a:xfrm>
            <a:off x="5917925" y="3444700"/>
            <a:ext cx="2429025" cy="302725"/>
            <a:chOff x="642875" y="2635900"/>
            <a:chExt cx="2429025" cy="302725"/>
          </a:xfrm>
        </p:grpSpPr>
        <p:sp>
          <p:nvSpPr>
            <p:cNvPr id="1232" name="Shape 1232"/>
            <p:cNvSpPr/>
            <p:nvPr/>
          </p:nvSpPr>
          <p:spPr>
            <a:xfrm>
              <a:off x="642875" y="2643725"/>
              <a:ext cx="294900" cy="294900"/>
            </a:xfrm>
            <a:prstGeom prst="rect">
              <a:avLst/>
            </a:prstGeom>
            <a:solidFill>
              <a:srgbClr val="E91E63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rgbClr val="E91E63"/>
                </a:solidFill>
              </a:endParaRPr>
            </a:p>
          </p:txBody>
        </p:sp>
        <p:sp>
          <p:nvSpPr>
            <p:cNvPr id="1233" name="Shape 1233"/>
            <p:cNvSpPr txBox="1"/>
            <p:nvPr/>
          </p:nvSpPr>
          <p:spPr>
            <a:xfrm>
              <a:off x="1116200" y="2635900"/>
              <a:ext cx="1955700" cy="2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latin typeface="Roboto"/>
                  <a:ea typeface="Roboto"/>
                  <a:cs typeface="Roboto"/>
                  <a:sym typeface="Roboto"/>
                </a:rPr>
                <a:t>Detached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Shape 1238"/>
          <p:cNvSpPr txBox="1"/>
          <p:nvPr>
            <p:ph type="title"/>
          </p:nvPr>
        </p:nvSpPr>
        <p:spPr>
          <a:xfrm>
            <a:off x="599225" y="-122400"/>
            <a:ext cx="77496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Yet more performance...</a:t>
            </a:r>
          </a:p>
        </p:txBody>
      </p:sp>
      <p:sp>
        <p:nvSpPr>
          <p:cNvPr id="1239" name="Shape 1239"/>
          <p:cNvSpPr/>
          <p:nvPr/>
        </p:nvSpPr>
        <p:spPr>
          <a:xfrm>
            <a:off x="599225" y="1415280"/>
            <a:ext cx="3328200" cy="524100"/>
          </a:xfrm>
          <a:prstGeom prst="roundRect">
            <a:avLst>
              <a:gd fmla="val 16667" name="adj"/>
            </a:avLst>
          </a:prstGeom>
          <a:solidFill>
            <a:srgbClr val="00ACC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Web Workers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Application Composition</a:t>
            </a:r>
          </a:p>
        </p:txBody>
      </p:sp>
      <p:pic>
        <p:nvPicPr>
          <p:cNvPr id="439" name="Shape 4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226" y="840025"/>
            <a:ext cx="5248600" cy="4091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Shape 4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950" y="1282350"/>
            <a:ext cx="5105075" cy="34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Shape 4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800" y="1206800"/>
            <a:ext cx="5072226" cy="46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Shape 4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7875" y="1746700"/>
            <a:ext cx="4826324" cy="1214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Shape 443"/>
          <p:cNvGrpSpPr/>
          <p:nvPr/>
        </p:nvGrpSpPr>
        <p:grpSpPr>
          <a:xfrm>
            <a:off x="888190" y="3269625"/>
            <a:ext cx="4721233" cy="1393326"/>
            <a:chOff x="2161500" y="3269624"/>
            <a:chExt cx="4721233" cy="1393326"/>
          </a:xfrm>
        </p:grpSpPr>
        <p:pic>
          <p:nvPicPr>
            <p:cNvPr id="444" name="Shape 44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161500" y="3269625"/>
              <a:ext cx="1583649" cy="1393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Shape 44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48884" y="3269624"/>
              <a:ext cx="1583649" cy="1393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Shape 44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299084" y="3269624"/>
              <a:ext cx="1583649" cy="1393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7" name="Shape 447"/>
          <p:cNvGrpSpPr/>
          <p:nvPr/>
        </p:nvGrpSpPr>
        <p:grpSpPr>
          <a:xfrm>
            <a:off x="6042275" y="4451425"/>
            <a:ext cx="2611950" cy="409800"/>
            <a:chOff x="6042275" y="4451425"/>
            <a:chExt cx="2611950" cy="409800"/>
          </a:xfrm>
        </p:grpSpPr>
        <p:sp>
          <p:nvSpPr>
            <p:cNvPr id="448" name="Shape 448"/>
            <p:cNvSpPr/>
            <p:nvPr/>
          </p:nvSpPr>
          <p:spPr>
            <a:xfrm>
              <a:off x="6042275" y="4522075"/>
              <a:ext cx="375600" cy="2685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795DA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9" name="Shape 449"/>
            <p:cNvSpPr txBox="1"/>
            <p:nvPr/>
          </p:nvSpPr>
          <p:spPr>
            <a:xfrm>
              <a:off x="6479525" y="4451425"/>
              <a:ext cx="21747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>
                  <a:solidFill>
                    <a:srgbClr val="795DA3"/>
                  </a:solidFill>
                </a:rPr>
                <a:t>APP COMPONENT</a:t>
              </a:r>
            </a:p>
          </p:txBody>
        </p:sp>
      </p:grpSp>
      <p:grpSp>
        <p:nvGrpSpPr>
          <p:cNvPr id="450" name="Shape 450"/>
          <p:cNvGrpSpPr/>
          <p:nvPr/>
        </p:nvGrpSpPr>
        <p:grpSpPr>
          <a:xfrm>
            <a:off x="6042275" y="3747799"/>
            <a:ext cx="2874150" cy="409800"/>
            <a:chOff x="6042275" y="3747799"/>
            <a:chExt cx="2874150" cy="409800"/>
          </a:xfrm>
        </p:grpSpPr>
        <p:sp>
          <p:nvSpPr>
            <p:cNvPr id="451" name="Shape 451"/>
            <p:cNvSpPr/>
            <p:nvPr/>
          </p:nvSpPr>
          <p:spPr>
            <a:xfrm>
              <a:off x="6042275" y="3818437"/>
              <a:ext cx="375600" cy="2685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E91E6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2" name="Shape 452"/>
            <p:cNvSpPr txBox="1"/>
            <p:nvPr/>
          </p:nvSpPr>
          <p:spPr>
            <a:xfrm>
              <a:off x="6479525" y="3747799"/>
              <a:ext cx="24369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E91E63"/>
                  </a:solidFill>
                </a:rPr>
                <a:t>PRODUCT</a:t>
              </a:r>
              <a:r>
                <a:rPr lang="en">
                  <a:solidFill>
                    <a:srgbClr val="E91E63"/>
                  </a:solidFill>
                </a:rPr>
                <a:t> COMPONENTS</a:t>
              </a:r>
            </a:p>
          </p:txBody>
        </p:sp>
      </p:grpSp>
      <p:grpSp>
        <p:nvGrpSpPr>
          <p:cNvPr id="453" name="Shape 453"/>
          <p:cNvGrpSpPr/>
          <p:nvPr/>
        </p:nvGrpSpPr>
        <p:grpSpPr>
          <a:xfrm>
            <a:off x="6042275" y="2148874"/>
            <a:ext cx="2874150" cy="409800"/>
            <a:chOff x="6042275" y="2148874"/>
            <a:chExt cx="2874150" cy="409800"/>
          </a:xfrm>
        </p:grpSpPr>
        <p:sp>
          <p:nvSpPr>
            <p:cNvPr id="454" name="Shape 454"/>
            <p:cNvSpPr/>
            <p:nvPr/>
          </p:nvSpPr>
          <p:spPr>
            <a:xfrm>
              <a:off x="6042275" y="2219512"/>
              <a:ext cx="375600" cy="2685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E91E6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5" name="Shape 455"/>
            <p:cNvSpPr txBox="1"/>
            <p:nvPr/>
          </p:nvSpPr>
          <p:spPr>
            <a:xfrm>
              <a:off x="6479525" y="2148874"/>
              <a:ext cx="24369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E91E63"/>
                  </a:solidFill>
                </a:rPr>
                <a:t>SALE</a:t>
              </a:r>
              <a:r>
                <a:rPr lang="en">
                  <a:solidFill>
                    <a:srgbClr val="E91E63"/>
                  </a:solidFill>
                </a:rPr>
                <a:t> COMPONENT</a:t>
              </a:r>
            </a:p>
          </p:txBody>
        </p:sp>
      </p:grpSp>
      <p:grpSp>
        <p:nvGrpSpPr>
          <p:cNvPr id="456" name="Shape 456"/>
          <p:cNvGrpSpPr/>
          <p:nvPr/>
        </p:nvGrpSpPr>
        <p:grpSpPr>
          <a:xfrm>
            <a:off x="6042275" y="1204786"/>
            <a:ext cx="2874150" cy="409800"/>
            <a:chOff x="6042275" y="1204786"/>
            <a:chExt cx="2874150" cy="409800"/>
          </a:xfrm>
        </p:grpSpPr>
        <p:sp>
          <p:nvSpPr>
            <p:cNvPr id="457" name="Shape 457"/>
            <p:cNvSpPr/>
            <p:nvPr/>
          </p:nvSpPr>
          <p:spPr>
            <a:xfrm>
              <a:off x="6042275" y="1275425"/>
              <a:ext cx="375600" cy="2685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E91E6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8" name="Shape 458"/>
            <p:cNvSpPr txBox="1"/>
            <p:nvPr/>
          </p:nvSpPr>
          <p:spPr>
            <a:xfrm>
              <a:off x="6479525" y="1204786"/>
              <a:ext cx="24369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E91E63"/>
                  </a:solidFill>
                </a:rPr>
                <a:t>NAV</a:t>
              </a:r>
              <a:r>
                <a:rPr lang="en">
                  <a:solidFill>
                    <a:srgbClr val="E91E63"/>
                  </a:solidFill>
                </a:rPr>
                <a:t> COMPONENT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Shape 1244"/>
          <p:cNvSpPr txBox="1"/>
          <p:nvPr>
            <p:ph type="title"/>
          </p:nvPr>
        </p:nvSpPr>
        <p:spPr>
          <a:xfrm>
            <a:off x="599225" y="-122400"/>
            <a:ext cx="77496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Yet more performance...</a:t>
            </a:r>
          </a:p>
        </p:txBody>
      </p:sp>
      <p:sp>
        <p:nvSpPr>
          <p:cNvPr id="1245" name="Shape 1245"/>
          <p:cNvSpPr/>
          <p:nvPr/>
        </p:nvSpPr>
        <p:spPr>
          <a:xfrm>
            <a:off x="599225" y="1415280"/>
            <a:ext cx="3328200" cy="524100"/>
          </a:xfrm>
          <a:prstGeom prst="roundRect">
            <a:avLst>
              <a:gd fmla="val 16667" name="adj"/>
            </a:avLst>
          </a:prstGeom>
          <a:solidFill>
            <a:srgbClr val="00ACC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Web Workers</a:t>
            </a:r>
          </a:p>
        </p:txBody>
      </p:sp>
      <p:sp>
        <p:nvSpPr>
          <p:cNvPr id="1246" name="Shape 1246"/>
          <p:cNvSpPr/>
          <p:nvPr/>
        </p:nvSpPr>
        <p:spPr>
          <a:xfrm>
            <a:off x="599225" y="2179735"/>
            <a:ext cx="3328200" cy="524100"/>
          </a:xfrm>
          <a:prstGeom prst="roundRect">
            <a:avLst>
              <a:gd fmla="val 16667" name="adj"/>
            </a:avLst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Service Workers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Shape 1251"/>
          <p:cNvSpPr txBox="1"/>
          <p:nvPr>
            <p:ph type="title"/>
          </p:nvPr>
        </p:nvSpPr>
        <p:spPr>
          <a:xfrm>
            <a:off x="599225" y="-122400"/>
            <a:ext cx="77496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Yet more performance...</a:t>
            </a:r>
          </a:p>
        </p:txBody>
      </p:sp>
      <p:sp>
        <p:nvSpPr>
          <p:cNvPr id="1252" name="Shape 1252"/>
          <p:cNvSpPr/>
          <p:nvPr/>
        </p:nvSpPr>
        <p:spPr>
          <a:xfrm>
            <a:off x="599225" y="1415280"/>
            <a:ext cx="3328200" cy="524100"/>
          </a:xfrm>
          <a:prstGeom prst="roundRect">
            <a:avLst>
              <a:gd fmla="val 16667" name="adj"/>
            </a:avLst>
          </a:prstGeom>
          <a:solidFill>
            <a:srgbClr val="00ACC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Web Workers</a:t>
            </a:r>
          </a:p>
        </p:txBody>
      </p:sp>
      <p:sp>
        <p:nvSpPr>
          <p:cNvPr id="1253" name="Shape 1253"/>
          <p:cNvSpPr/>
          <p:nvPr/>
        </p:nvSpPr>
        <p:spPr>
          <a:xfrm>
            <a:off x="599225" y="2179735"/>
            <a:ext cx="3328200" cy="524100"/>
          </a:xfrm>
          <a:prstGeom prst="roundRect">
            <a:avLst>
              <a:gd fmla="val 16667" name="adj"/>
            </a:avLst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Service Workers</a:t>
            </a:r>
          </a:p>
        </p:txBody>
      </p:sp>
      <p:sp>
        <p:nvSpPr>
          <p:cNvPr id="1254" name="Shape 1254"/>
          <p:cNvSpPr/>
          <p:nvPr/>
        </p:nvSpPr>
        <p:spPr>
          <a:xfrm>
            <a:off x="599225" y="2944191"/>
            <a:ext cx="3328200" cy="524100"/>
          </a:xfrm>
          <a:prstGeom prst="roundRect">
            <a:avLst>
              <a:gd fmla="val 16667" name="adj"/>
            </a:avLst>
          </a:prstGeom>
          <a:solidFill>
            <a:srgbClr val="ED6A4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Faster Than Baseline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 txBox="1"/>
          <p:nvPr>
            <p:ph type="title"/>
          </p:nvPr>
        </p:nvSpPr>
        <p:spPr>
          <a:xfrm>
            <a:off x="599225" y="-122400"/>
            <a:ext cx="77496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Yet more performance...</a:t>
            </a:r>
          </a:p>
        </p:txBody>
      </p:sp>
      <p:sp>
        <p:nvSpPr>
          <p:cNvPr id="1260" name="Shape 1260"/>
          <p:cNvSpPr/>
          <p:nvPr/>
        </p:nvSpPr>
        <p:spPr>
          <a:xfrm>
            <a:off x="599225" y="1415280"/>
            <a:ext cx="3328200" cy="524100"/>
          </a:xfrm>
          <a:prstGeom prst="roundRect">
            <a:avLst>
              <a:gd fmla="val 16667" name="adj"/>
            </a:avLst>
          </a:prstGeom>
          <a:solidFill>
            <a:srgbClr val="00ACC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Web Workers</a:t>
            </a:r>
          </a:p>
        </p:txBody>
      </p:sp>
      <p:sp>
        <p:nvSpPr>
          <p:cNvPr id="1261" name="Shape 1261"/>
          <p:cNvSpPr/>
          <p:nvPr/>
        </p:nvSpPr>
        <p:spPr>
          <a:xfrm>
            <a:off x="599225" y="2179735"/>
            <a:ext cx="3328200" cy="524100"/>
          </a:xfrm>
          <a:prstGeom prst="roundRect">
            <a:avLst>
              <a:gd fmla="val 16667" name="adj"/>
            </a:avLst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Service Workers</a:t>
            </a:r>
          </a:p>
        </p:txBody>
      </p:sp>
      <p:sp>
        <p:nvSpPr>
          <p:cNvPr id="1262" name="Shape 1262"/>
          <p:cNvSpPr/>
          <p:nvPr/>
        </p:nvSpPr>
        <p:spPr>
          <a:xfrm>
            <a:off x="599225" y="2944191"/>
            <a:ext cx="3328200" cy="524100"/>
          </a:xfrm>
          <a:prstGeom prst="roundRect">
            <a:avLst>
              <a:gd fmla="val 16667" name="adj"/>
            </a:avLst>
          </a:prstGeom>
          <a:solidFill>
            <a:srgbClr val="ED6A4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Faster Than Baseline</a:t>
            </a:r>
          </a:p>
        </p:txBody>
      </p:sp>
      <p:sp>
        <p:nvSpPr>
          <p:cNvPr id="1263" name="Shape 1263"/>
          <p:cNvSpPr/>
          <p:nvPr/>
        </p:nvSpPr>
        <p:spPr>
          <a:xfrm>
            <a:off x="599225" y="3708646"/>
            <a:ext cx="3328200" cy="524100"/>
          </a:xfrm>
          <a:prstGeom prst="roundRect">
            <a:avLst>
              <a:gd fmla="val 16667" name="adj"/>
            </a:avLst>
          </a:prstGeom>
          <a:solidFill>
            <a:srgbClr val="FFA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10K Hello World</a:t>
            </a:r>
          </a:p>
        </p:txBody>
      </p:sp>
      <p:pic>
        <p:nvPicPr>
          <p:cNvPr id="1264" name="Shape 1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">
            <a:off x="5318450" y="1811004"/>
            <a:ext cx="2908600" cy="2181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Shape 1269"/>
          <p:cNvSpPr/>
          <p:nvPr/>
        </p:nvSpPr>
        <p:spPr>
          <a:xfrm>
            <a:off x="2472450" y="1415280"/>
            <a:ext cx="3328200" cy="524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Experimental</a:t>
            </a:r>
          </a:p>
        </p:txBody>
      </p:sp>
      <p:sp>
        <p:nvSpPr>
          <p:cNvPr id="1270" name="Shape 1270"/>
          <p:cNvSpPr/>
          <p:nvPr/>
        </p:nvSpPr>
        <p:spPr>
          <a:xfrm>
            <a:off x="2472450" y="2179735"/>
            <a:ext cx="3328200" cy="524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Experimental</a:t>
            </a:r>
          </a:p>
        </p:txBody>
      </p:sp>
      <p:sp>
        <p:nvSpPr>
          <p:cNvPr id="1271" name="Shape 1271"/>
          <p:cNvSpPr/>
          <p:nvPr/>
        </p:nvSpPr>
        <p:spPr>
          <a:xfrm>
            <a:off x="2472450" y="2944191"/>
            <a:ext cx="3328200" cy="524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In Development</a:t>
            </a:r>
          </a:p>
        </p:txBody>
      </p:sp>
      <p:sp>
        <p:nvSpPr>
          <p:cNvPr id="1272" name="Shape 1272"/>
          <p:cNvSpPr/>
          <p:nvPr/>
        </p:nvSpPr>
        <p:spPr>
          <a:xfrm>
            <a:off x="2472450" y="3708646"/>
            <a:ext cx="3328200" cy="524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Development</a:t>
            </a:r>
          </a:p>
        </p:txBody>
      </p:sp>
      <p:sp>
        <p:nvSpPr>
          <p:cNvPr id="1273" name="Shape 1273"/>
          <p:cNvSpPr txBox="1"/>
          <p:nvPr>
            <p:ph type="title"/>
          </p:nvPr>
        </p:nvSpPr>
        <p:spPr>
          <a:xfrm>
            <a:off x="599225" y="-122400"/>
            <a:ext cx="77496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Yet more performance...</a:t>
            </a:r>
          </a:p>
        </p:txBody>
      </p:sp>
      <p:sp>
        <p:nvSpPr>
          <p:cNvPr id="1274" name="Shape 1274"/>
          <p:cNvSpPr/>
          <p:nvPr/>
        </p:nvSpPr>
        <p:spPr>
          <a:xfrm>
            <a:off x="599225" y="1415280"/>
            <a:ext cx="3328200" cy="524100"/>
          </a:xfrm>
          <a:prstGeom prst="roundRect">
            <a:avLst>
              <a:gd fmla="val 16667" name="adj"/>
            </a:avLst>
          </a:prstGeom>
          <a:solidFill>
            <a:srgbClr val="00ACC1"/>
          </a:solidFill>
          <a:ln cap="flat" cmpd="sng" w="9525">
            <a:solidFill>
              <a:srgbClr val="00ACC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Web Workers</a:t>
            </a:r>
          </a:p>
        </p:txBody>
      </p:sp>
      <p:sp>
        <p:nvSpPr>
          <p:cNvPr id="1275" name="Shape 1275"/>
          <p:cNvSpPr/>
          <p:nvPr/>
        </p:nvSpPr>
        <p:spPr>
          <a:xfrm>
            <a:off x="599225" y="2179735"/>
            <a:ext cx="3328200" cy="524100"/>
          </a:xfrm>
          <a:prstGeom prst="roundRect">
            <a:avLst>
              <a:gd fmla="val 16667" name="adj"/>
            </a:avLst>
          </a:prstGeom>
          <a:solidFill>
            <a:srgbClr val="4CAF50"/>
          </a:solidFill>
          <a:ln cap="flat" cmpd="sng" w="9525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Service Workers</a:t>
            </a:r>
          </a:p>
        </p:txBody>
      </p:sp>
      <p:sp>
        <p:nvSpPr>
          <p:cNvPr id="1276" name="Shape 1276"/>
          <p:cNvSpPr/>
          <p:nvPr/>
        </p:nvSpPr>
        <p:spPr>
          <a:xfrm>
            <a:off x="599225" y="2944191"/>
            <a:ext cx="3328200" cy="524100"/>
          </a:xfrm>
          <a:prstGeom prst="roundRect">
            <a:avLst>
              <a:gd fmla="val 16667" name="adj"/>
            </a:avLst>
          </a:prstGeom>
          <a:solidFill>
            <a:srgbClr val="ED6A43"/>
          </a:solidFill>
          <a:ln cap="flat" cmpd="sng" w="9525">
            <a:solidFill>
              <a:srgbClr val="ED6A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Faster Than Baseline</a:t>
            </a:r>
          </a:p>
        </p:txBody>
      </p:sp>
      <p:sp>
        <p:nvSpPr>
          <p:cNvPr id="1277" name="Shape 1277"/>
          <p:cNvSpPr/>
          <p:nvPr/>
        </p:nvSpPr>
        <p:spPr>
          <a:xfrm>
            <a:off x="599225" y="3708646"/>
            <a:ext cx="3328200" cy="524100"/>
          </a:xfrm>
          <a:prstGeom prst="roundRect">
            <a:avLst>
              <a:gd fmla="val 16667" name="adj"/>
            </a:avLst>
          </a:prstGeom>
          <a:solidFill>
            <a:srgbClr val="FFA000"/>
          </a:solidFill>
          <a:ln cap="flat" cmpd="sng" w="9525">
            <a:solidFill>
              <a:srgbClr val="FFA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10K Hello World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Shape 1282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Documentation</a:t>
            </a:r>
          </a:p>
        </p:txBody>
      </p:sp>
      <p:pic>
        <p:nvPicPr>
          <p:cNvPr id="1283" name="Shape 1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0762"/>
            <a:ext cx="6909078" cy="4392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4" name="Shape 1284"/>
          <p:cNvGrpSpPr/>
          <p:nvPr/>
        </p:nvGrpSpPr>
        <p:grpSpPr>
          <a:xfrm>
            <a:off x="6909075" y="747837"/>
            <a:ext cx="2229300" cy="4398600"/>
            <a:chOff x="5675" y="744900"/>
            <a:chExt cx="2229300" cy="4398600"/>
          </a:xfrm>
        </p:grpSpPr>
        <p:sp>
          <p:nvSpPr>
            <p:cNvPr id="1285" name="Shape 1285"/>
            <p:cNvSpPr/>
            <p:nvPr/>
          </p:nvSpPr>
          <p:spPr>
            <a:xfrm>
              <a:off x="5675" y="744900"/>
              <a:ext cx="2229300" cy="43986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1286" name="Shape 1286"/>
            <p:cNvGrpSpPr/>
            <p:nvPr/>
          </p:nvGrpSpPr>
          <p:grpSpPr>
            <a:xfrm>
              <a:off x="82175" y="1953783"/>
              <a:ext cx="2076300" cy="753000"/>
              <a:chOff x="86925" y="1287075"/>
              <a:chExt cx="2076300" cy="753000"/>
            </a:xfrm>
          </p:grpSpPr>
          <p:pic>
            <p:nvPicPr>
              <p:cNvPr id="1287" name="Shape 128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015537" y="1287075"/>
                <a:ext cx="209550" cy="22861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8" name="Shape 1288"/>
              <p:cNvSpPr txBox="1"/>
              <p:nvPr/>
            </p:nvSpPr>
            <p:spPr>
              <a:xfrm>
                <a:off x="86925" y="1515675"/>
                <a:ext cx="2076300" cy="52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800">
                    <a:solidFill>
                      <a:srgbClr val="536E7A"/>
                    </a:solidFill>
                    <a:latin typeface="Roboto"/>
                    <a:ea typeface="Roboto"/>
                    <a:cs typeface="Roboto"/>
                    <a:sym typeface="Roboto"/>
                  </a:rPr>
                  <a:t>Developer Guides</a:t>
                </a:r>
              </a:p>
            </p:txBody>
          </p:sp>
        </p:grpSp>
        <p:grpSp>
          <p:nvGrpSpPr>
            <p:cNvPr id="1289" name="Shape 1289"/>
            <p:cNvGrpSpPr/>
            <p:nvPr/>
          </p:nvGrpSpPr>
          <p:grpSpPr>
            <a:xfrm>
              <a:off x="82175" y="2840091"/>
              <a:ext cx="2076300" cy="753000"/>
              <a:chOff x="86925" y="2132250"/>
              <a:chExt cx="2076300" cy="753000"/>
            </a:xfrm>
          </p:grpSpPr>
          <p:pic>
            <p:nvPicPr>
              <p:cNvPr id="1290" name="Shape 129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015537" y="2132250"/>
                <a:ext cx="209550" cy="22861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91" name="Shape 1291"/>
              <p:cNvSpPr txBox="1"/>
              <p:nvPr/>
            </p:nvSpPr>
            <p:spPr>
              <a:xfrm>
                <a:off x="86925" y="2360850"/>
                <a:ext cx="2076300" cy="52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800">
                    <a:solidFill>
                      <a:srgbClr val="536E7A"/>
                    </a:solidFill>
                    <a:latin typeface="Roboto"/>
                    <a:ea typeface="Roboto"/>
                    <a:cs typeface="Roboto"/>
                    <a:sym typeface="Roboto"/>
                  </a:rPr>
                  <a:t>Cookbooks</a:t>
                </a:r>
              </a:p>
            </p:txBody>
          </p:sp>
        </p:grpSp>
        <p:grpSp>
          <p:nvGrpSpPr>
            <p:cNvPr id="1292" name="Shape 1292"/>
            <p:cNvGrpSpPr/>
            <p:nvPr/>
          </p:nvGrpSpPr>
          <p:grpSpPr>
            <a:xfrm>
              <a:off x="82175" y="1067475"/>
              <a:ext cx="2076300" cy="753000"/>
              <a:chOff x="86925" y="2812000"/>
              <a:chExt cx="2076300" cy="753000"/>
            </a:xfrm>
          </p:grpSpPr>
          <p:pic>
            <p:nvPicPr>
              <p:cNvPr id="1293" name="Shape 129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015537" y="2812000"/>
                <a:ext cx="209550" cy="22861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94" name="Shape 1294"/>
              <p:cNvSpPr txBox="1"/>
              <p:nvPr/>
            </p:nvSpPr>
            <p:spPr>
              <a:xfrm>
                <a:off x="86925" y="3040600"/>
                <a:ext cx="2076300" cy="52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800">
                    <a:solidFill>
                      <a:srgbClr val="536E7A"/>
                    </a:solidFill>
                    <a:latin typeface="Roboto"/>
                    <a:ea typeface="Roboto"/>
                    <a:cs typeface="Roboto"/>
                    <a:sym typeface="Roboto"/>
                  </a:rPr>
                  <a:t>Quickstart</a:t>
                </a:r>
              </a:p>
            </p:txBody>
          </p:sp>
        </p:grpSp>
        <p:grpSp>
          <p:nvGrpSpPr>
            <p:cNvPr id="1295" name="Shape 1295"/>
            <p:cNvGrpSpPr/>
            <p:nvPr/>
          </p:nvGrpSpPr>
          <p:grpSpPr>
            <a:xfrm>
              <a:off x="82175" y="3726400"/>
              <a:ext cx="2076300" cy="753000"/>
              <a:chOff x="86925" y="2812000"/>
              <a:chExt cx="2076300" cy="753000"/>
            </a:xfrm>
          </p:grpSpPr>
          <p:pic>
            <p:nvPicPr>
              <p:cNvPr id="1296" name="Shape 129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015537" y="2812000"/>
                <a:ext cx="209550" cy="22861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97" name="Shape 1297"/>
              <p:cNvSpPr txBox="1"/>
              <p:nvPr/>
            </p:nvSpPr>
            <p:spPr>
              <a:xfrm>
                <a:off x="86925" y="3040600"/>
                <a:ext cx="2076300" cy="52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800">
                    <a:solidFill>
                      <a:srgbClr val="536E7A"/>
                    </a:solidFill>
                    <a:latin typeface="Roboto"/>
                    <a:ea typeface="Roboto"/>
                    <a:cs typeface="Roboto"/>
                    <a:sym typeface="Roboto"/>
                  </a:rPr>
                  <a:t>API Reference</a:t>
                </a:r>
              </a:p>
            </p:txBody>
          </p:sp>
        </p:grp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2" name="Shape 1302"/>
          <p:cNvGrpSpPr/>
          <p:nvPr/>
        </p:nvGrpSpPr>
        <p:grpSpPr>
          <a:xfrm>
            <a:off x="356699" y="1033545"/>
            <a:ext cx="3371030" cy="3789546"/>
            <a:chOff x="2405375" y="786250"/>
            <a:chExt cx="3617374" cy="4066473"/>
          </a:xfrm>
        </p:grpSpPr>
        <p:pic>
          <p:nvPicPr>
            <p:cNvPr id="1303" name="Shape 13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74474" y="786250"/>
              <a:ext cx="3048274" cy="40664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4" name="Shape 1304"/>
            <p:cNvSpPr/>
            <p:nvPr/>
          </p:nvSpPr>
          <p:spPr>
            <a:xfrm>
              <a:off x="3103075" y="2395125"/>
              <a:ext cx="2763300" cy="332100"/>
            </a:xfrm>
            <a:prstGeom prst="rect">
              <a:avLst/>
            </a:prstGeom>
            <a:noFill/>
            <a:ln cap="flat" cmpd="sng" w="38100">
              <a:solidFill>
                <a:srgbClr val="E91E6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 rot="10800000">
              <a:off x="2405375" y="2345026"/>
              <a:ext cx="367200" cy="4323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E91E6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06" name="Shape 1306"/>
          <p:cNvSpPr txBox="1"/>
          <p:nvPr/>
        </p:nvSpPr>
        <p:spPr>
          <a:xfrm>
            <a:off x="1298050" y="4823275"/>
            <a:ext cx="21855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9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Source: State of Octoverse 2016</a:t>
            </a:r>
          </a:p>
        </p:txBody>
      </p:sp>
      <p:grpSp>
        <p:nvGrpSpPr>
          <p:cNvPr id="1307" name="Shape 1307"/>
          <p:cNvGrpSpPr/>
          <p:nvPr/>
        </p:nvGrpSpPr>
        <p:grpSpPr>
          <a:xfrm>
            <a:off x="4522797" y="745397"/>
            <a:ext cx="4621177" cy="4398600"/>
            <a:chOff x="4522797" y="745397"/>
            <a:chExt cx="4621177" cy="4398600"/>
          </a:xfrm>
        </p:grpSpPr>
        <p:sp>
          <p:nvSpPr>
            <p:cNvPr id="1308" name="Shape 1308"/>
            <p:cNvSpPr/>
            <p:nvPr/>
          </p:nvSpPr>
          <p:spPr>
            <a:xfrm>
              <a:off x="4541975" y="745397"/>
              <a:ext cx="4602000" cy="43986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309" name="Shape 1309"/>
            <p:cNvCxnSpPr/>
            <p:nvPr/>
          </p:nvCxnSpPr>
          <p:spPr>
            <a:xfrm>
              <a:off x="5273174" y="3642000"/>
              <a:ext cx="3617399" cy="0"/>
            </a:xfrm>
            <a:prstGeom prst="straightConnector1">
              <a:avLst/>
            </a:prstGeom>
            <a:noFill/>
            <a:ln cap="flat" cmpd="sng" w="9525">
              <a:solidFill>
                <a:srgbClr val="A7A7A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310" name="Shape 1310"/>
            <p:cNvCxnSpPr/>
            <p:nvPr/>
          </p:nvCxnSpPr>
          <p:spPr>
            <a:xfrm>
              <a:off x="5273174" y="2752837"/>
              <a:ext cx="3617399" cy="0"/>
            </a:xfrm>
            <a:prstGeom prst="straightConnector1">
              <a:avLst/>
            </a:prstGeom>
            <a:noFill/>
            <a:ln cap="flat" cmpd="sng" w="9525">
              <a:solidFill>
                <a:srgbClr val="A7A7A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311" name="Shape 1311"/>
            <p:cNvCxnSpPr/>
            <p:nvPr/>
          </p:nvCxnSpPr>
          <p:spPr>
            <a:xfrm>
              <a:off x="5273174" y="1863675"/>
              <a:ext cx="3617399" cy="0"/>
            </a:xfrm>
            <a:prstGeom prst="straightConnector1">
              <a:avLst/>
            </a:prstGeom>
            <a:noFill/>
            <a:ln cap="flat" cmpd="sng" w="9525">
              <a:solidFill>
                <a:srgbClr val="A7A7A7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312" name="Shape 1312"/>
            <p:cNvSpPr txBox="1"/>
            <p:nvPr/>
          </p:nvSpPr>
          <p:spPr>
            <a:xfrm>
              <a:off x="4522797" y="1709183"/>
              <a:ext cx="6381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lang="en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</a:p>
          </p:txBody>
        </p:sp>
        <p:sp>
          <p:nvSpPr>
            <p:cNvPr id="1313" name="Shape 1313"/>
            <p:cNvSpPr txBox="1"/>
            <p:nvPr/>
          </p:nvSpPr>
          <p:spPr>
            <a:xfrm>
              <a:off x="4522797" y="2598356"/>
              <a:ext cx="6381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lang="en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0.5</a:t>
              </a:r>
            </a:p>
          </p:txBody>
        </p:sp>
        <p:sp>
          <p:nvSpPr>
            <p:cNvPr id="1314" name="Shape 1314"/>
            <p:cNvSpPr txBox="1"/>
            <p:nvPr/>
          </p:nvSpPr>
          <p:spPr>
            <a:xfrm>
              <a:off x="4522797" y="3487528"/>
              <a:ext cx="6381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lang="en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</a:p>
          </p:txBody>
        </p:sp>
        <p:sp>
          <p:nvSpPr>
            <p:cNvPr id="1315" name="Shape 1315"/>
            <p:cNvSpPr txBox="1"/>
            <p:nvPr/>
          </p:nvSpPr>
          <p:spPr>
            <a:xfrm>
              <a:off x="5691270" y="3730206"/>
              <a:ext cx="1078199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Angular 1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Oct 2016</a:t>
              </a:r>
            </a:p>
          </p:txBody>
        </p:sp>
        <p:sp>
          <p:nvSpPr>
            <p:cNvPr id="1316" name="Shape 1316"/>
            <p:cNvSpPr txBox="1"/>
            <p:nvPr/>
          </p:nvSpPr>
          <p:spPr>
            <a:xfrm>
              <a:off x="7616795" y="3730206"/>
              <a:ext cx="10782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Angular 2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Oct 2016</a:t>
              </a:r>
            </a:p>
          </p:txBody>
        </p:sp>
        <p:sp>
          <p:nvSpPr>
            <p:cNvPr id="1317" name="Shape 1317"/>
            <p:cNvSpPr/>
            <p:nvPr/>
          </p:nvSpPr>
          <p:spPr>
            <a:xfrm>
              <a:off x="5647265" y="1709183"/>
              <a:ext cx="1177200" cy="1932900"/>
            </a:xfrm>
            <a:prstGeom prst="rect">
              <a:avLst/>
            </a:prstGeom>
            <a:solidFill>
              <a:srgbClr val="42A5F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8" name="Shape 1318"/>
            <p:cNvSpPr/>
            <p:nvPr/>
          </p:nvSpPr>
          <p:spPr>
            <a:xfrm>
              <a:off x="7567300" y="2523287"/>
              <a:ext cx="1177200" cy="1118700"/>
            </a:xfrm>
            <a:prstGeom prst="rect">
              <a:avLst/>
            </a:prstGeom>
            <a:solidFill>
              <a:srgbClr val="E91E6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9" name="Shape 1319"/>
            <p:cNvSpPr txBox="1"/>
            <p:nvPr/>
          </p:nvSpPr>
          <p:spPr>
            <a:xfrm>
              <a:off x="5691270" y="1312048"/>
              <a:ext cx="1078199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1.2M</a:t>
              </a:r>
            </a:p>
          </p:txBody>
        </p:sp>
        <p:sp>
          <p:nvSpPr>
            <p:cNvPr id="1320" name="Shape 1320"/>
            <p:cNvSpPr txBox="1"/>
            <p:nvPr/>
          </p:nvSpPr>
          <p:spPr>
            <a:xfrm>
              <a:off x="7622401" y="2164276"/>
              <a:ext cx="10782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r>
                <a:rPr b="1"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23</a:t>
              </a:r>
              <a:r>
                <a:rPr b="1"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k</a:t>
              </a:r>
            </a:p>
          </p:txBody>
        </p:sp>
        <p:sp>
          <p:nvSpPr>
            <p:cNvPr id="1321" name="Shape 1321"/>
            <p:cNvSpPr txBox="1"/>
            <p:nvPr/>
          </p:nvSpPr>
          <p:spPr>
            <a:xfrm>
              <a:off x="5030399" y="4399550"/>
              <a:ext cx="39612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i="1" lang="en" sz="9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Based on 30-day active visitors to Angular docs</a:t>
              </a:r>
            </a:p>
          </p:txBody>
        </p:sp>
      </p:grpSp>
      <p:sp>
        <p:nvSpPr>
          <p:cNvPr id="1322" name="Shape 1322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Community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7" name="Shape 1327"/>
          <p:cNvGrpSpPr/>
          <p:nvPr/>
        </p:nvGrpSpPr>
        <p:grpSpPr>
          <a:xfrm>
            <a:off x="301450" y="966451"/>
            <a:ext cx="4032510" cy="4111065"/>
            <a:chOff x="301450" y="966451"/>
            <a:chExt cx="4032510" cy="4111065"/>
          </a:xfrm>
        </p:grpSpPr>
        <p:grpSp>
          <p:nvGrpSpPr>
            <p:cNvPr id="1328" name="Shape 1328"/>
            <p:cNvGrpSpPr/>
            <p:nvPr/>
          </p:nvGrpSpPr>
          <p:grpSpPr>
            <a:xfrm>
              <a:off x="301451" y="966451"/>
              <a:ext cx="4032509" cy="3600453"/>
              <a:chOff x="301451" y="966451"/>
              <a:chExt cx="4032509" cy="3600453"/>
            </a:xfrm>
          </p:grpSpPr>
          <p:grpSp>
            <p:nvGrpSpPr>
              <p:cNvPr id="1329" name="Shape 1329"/>
              <p:cNvGrpSpPr/>
              <p:nvPr/>
            </p:nvGrpSpPr>
            <p:grpSpPr>
              <a:xfrm>
                <a:off x="301451" y="1155199"/>
                <a:ext cx="4032509" cy="3411705"/>
                <a:chOff x="301451" y="846649"/>
                <a:chExt cx="4032509" cy="3411705"/>
              </a:xfrm>
            </p:grpSpPr>
            <p:pic>
              <p:nvPicPr>
                <p:cNvPr id="1330" name="Shape 133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422536" y="2483649"/>
                  <a:ext cx="1577338" cy="5396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31" name="Shape 1331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301451" y="1057942"/>
                  <a:ext cx="571700" cy="7564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32" name="Shape 133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806771" y="3920804"/>
                  <a:ext cx="2343204" cy="3375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33" name="Shape 1333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417983" y="1868578"/>
                  <a:ext cx="1577349" cy="64695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34" name="Shape 1334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082329" y="1736787"/>
                  <a:ext cx="1884780" cy="5860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35" name="Shape 1335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2335525" y="3513936"/>
                  <a:ext cx="1378392" cy="3204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36" name="Shape 1336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597306" y="2493564"/>
                  <a:ext cx="967180" cy="31993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37" name="Shape 1337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465328" y="3516799"/>
                  <a:ext cx="1383549" cy="2985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38" name="Shape 1338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301451" y="2979599"/>
                  <a:ext cx="838249" cy="3598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39" name="Shape 1339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2739724" y="3008246"/>
                  <a:ext cx="897350" cy="29757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40" name="Shape 1340"/>
                <p:cNvPicPr preferRelativeResize="0"/>
                <p:nvPr/>
              </p:nvPicPr>
              <p:blipFill>
                <a:blip r:embed="rId13">
                  <a:alphaModFix/>
                </a:blip>
                <a:stretch>
                  <a:fillRect/>
                </a:stretch>
              </p:blipFill>
              <p:spPr>
                <a:xfrm>
                  <a:off x="1365741" y="2964338"/>
                  <a:ext cx="1188135" cy="39401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41" name="Shape 1341"/>
                <p:cNvPicPr preferRelativeResize="0"/>
                <p:nvPr/>
              </p:nvPicPr>
              <p:blipFill>
                <a:blip r:embed="rId14">
                  <a:alphaModFix/>
                </a:blip>
                <a:stretch>
                  <a:fillRect/>
                </a:stretch>
              </p:blipFill>
              <p:spPr>
                <a:xfrm>
                  <a:off x="2877151" y="2322846"/>
                  <a:ext cx="1456809" cy="27863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42" name="Shape 1342"/>
                <p:cNvPicPr preferRelativeResize="0"/>
                <p:nvPr/>
              </p:nvPicPr>
              <p:blipFill>
                <a:blip r:embed="rId15">
                  <a:alphaModFix/>
                </a:blip>
                <a:stretch>
                  <a:fillRect/>
                </a:stretch>
              </p:blipFill>
              <p:spPr>
                <a:xfrm>
                  <a:off x="1851119" y="846649"/>
                  <a:ext cx="1053725" cy="3242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descr="Screen Shot 2016-09-26 at 11.28.49 AM.png" id="1343" name="Shape 1343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1083608" y="966451"/>
                <a:ext cx="557072" cy="792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44" name="Shape 1344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301450" y="4566891"/>
              <a:ext cx="971099" cy="5106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45" name="Shape 134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807491" y="4688350"/>
            <a:ext cx="1370350" cy="3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Shape 1346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Ecosystem</a:t>
            </a:r>
          </a:p>
        </p:txBody>
      </p:sp>
      <p:grpSp>
        <p:nvGrpSpPr>
          <p:cNvPr id="1347" name="Shape 1347"/>
          <p:cNvGrpSpPr/>
          <p:nvPr/>
        </p:nvGrpSpPr>
        <p:grpSpPr>
          <a:xfrm>
            <a:off x="5776692" y="1285666"/>
            <a:ext cx="3314395" cy="1679571"/>
            <a:chOff x="5570417" y="1036191"/>
            <a:chExt cx="3314395" cy="1679571"/>
          </a:xfrm>
        </p:grpSpPr>
        <p:pic>
          <p:nvPicPr>
            <p:cNvPr id="1348" name="Shape 1348"/>
            <p:cNvPicPr preferRelativeResize="0"/>
            <p:nvPr/>
          </p:nvPicPr>
          <p:blipFill rotWithShape="1">
            <a:blip r:embed="rId19">
              <a:alphaModFix/>
            </a:blip>
            <a:srcRect b="26254" l="0" r="0" t="28447"/>
            <a:stretch/>
          </p:blipFill>
          <p:spPr>
            <a:xfrm>
              <a:off x="6644537" y="2038688"/>
              <a:ext cx="1995499" cy="67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9" name="Shape 1349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5900952" y="1304553"/>
              <a:ext cx="1393291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creen Shot 2016-09-11 at 8.31.36 AM.png" id="1350" name="Shape 135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5570417" y="1792391"/>
              <a:ext cx="1520299" cy="339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1" name="Shape 1351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7344134" y="1649783"/>
              <a:ext cx="1429696" cy="339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2" name="Shape 1352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7422363" y="1036191"/>
              <a:ext cx="1462450" cy="239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53" name="Shape 1353"/>
          <p:cNvGrpSpPr/>
          <p:nvPr/>
        </p:nvGrpSpPr>
        <p:grpSpPr>
          <a:xfrm>
            <a:off x="3425051" y="866757"/>
            <a:ext cx="2683922" cy="1052767"/>
            <a:chOff x="3264711" y="1840328"/>
            <a:chExt cx="2542075" cy="997127"/>
          </a:xfrm>
        </p:grpSpPr>
        <p:pic>
          <p:nvPicPr>
            <p:cNvPr id="1354" name="Shape 1354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3264711" y="1863921"/>
              <a:ext cx="917850" cy="917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5" name="Shape 1355"/>
            <p:cNvPicPr preferRelativeResize="0"/>
            <p:nvPr/>
          </p:nvPicPr>
          <p:blipFill rotWithShape="1">
            <a:blip r:embed="rId25">
              <a:alphaModFix/>
            </a:blip>
            <a:srcRect b="0" l="28021" r="0" t="0"/>
            <a:stretch/>
          </p:blipFill>
          <p:spPr>
            <a:xfrm>
              <a:off x="4193888" y="1840328"/>
              <a:ext cx="1612898" cy="9971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56" name="Shape 135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7055563" y="4025542"/>
            <a:ext cx="2054290" cy="29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Shape 1357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871132" y="3212935"/>
            <a:ext cx="571704" cy="630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Shape 1358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469665" y="1788758"/>
            <a:ext cx="838259" cy="359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Shape 135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460064" y="2988305"/>
            <a:ext cx="1383568" cy="337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Shape 1360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6620924" y="4487098"/>
            <a:ext cx="1053725" cy="374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Shape 1361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4984628" y="4347664"/>
            <a:ext cx="1262868" cy="29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Shape 1362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4482251" y="3794769"/>
            <a:ext cx="488924" cy="4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Shape 1363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3921019" y="3210734"/>
            <a:ext cx="1573850" cy="457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Shape 1364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5300991" y="3794767"/>
            <a:ext cx="1099536" cy="380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Shape 1365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6219661" y="3454428"/>
            <a:ext cx="1383579" cy="211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Shape 1366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6730355" y="3740776"/>
            <a:ext cx="488925" cy="4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Shape 1367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795272" y="2590835"/>
            <a:ext cx="488925" cy="4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Shape 1368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5782019" y="2427512"/>
            <a:ext cx="488925" cy="4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Shape 136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8019666" y="4450566"/>
            <a:ext cx="626924" cy="6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Shape 1370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6296075" y="740374"/>
            <a:ext cx="1868526" cy="68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Shape 1371"/>
          <p:cNvPicPr preferRelativeResize="0"/>
          <p:nvPr/>
        </p:nvPicPr>
        <p:blipFill rotWithShape="1">
          <a:blip r:embed="rId41">
            <a:alphaModFix/>
          </a:blip>
          <a:srcRect b="28954" l="13761" r="12093" t="28313"/>
          <a:stretch/>
        </p:blipFill>
        <p:spPr>
          <a:xfrm>
            <a:off x="4067650" y="1918885"/>
            <a:ext cx="1398723" cy="4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Shape 1372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2811625" y="1526097"/>
            <a:ext cx="549624" cy="54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Shape 1373"/>
          <p:cNvPicPr preferRelativeResize="0"/>
          <p:nvPr/>
        </p:nvPicPr>
        <p:blipFill rotWithShape="1">
          <a:blip r:embed="rId43">
            <a:alphaModFix/>
          </a:blip>
          <a:srcRect b="0" l="0" r="70130" t="0"/>
          <a:stretch/>
        </p:blipFill>
        <p:spPr>
          <a:xfrm>
            <a:off x="3767775" y="4213014"/>
            <a:ext cx="626924" cy="567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8" name="Shape 1378"/>
          <p:cNvGrpSpPr/>
          <p:nvPr/>
        </p:nvGrpSpPr>
        <p:grpSpPr>
          <a:xfrm>
            <a:off x="2164415" y="1838138"/>
            <a:ext cx="1499586" cy="1818040"/>
            <a:chOff x="2228012" y="1542575"/>
            <a:chExt cx="1284332" cy="1557074"/>
          </a:xfrm>
        </p:grpSpPr>
        <p:pic>
          <p:nvPicPr>
            <p:cNvPr id="1379" name="Shape 137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28012" y="1740799"/>
              <a:ext cx="1284332" cy="1358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0" name="Shape 13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47825" y="1542575"/>
              <a:ext cx="1244708" cy="247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1" name="Shape 1381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Angular 2 In Production</a:t>
            </a:r>
          </a:p>
        </p:txBody>
      </p:sp>
      <p:pic>
        <p:nvPicPr>
          <p:cNvPr id="1382" name="Shape 1382"/>
          <p:cNvPicPr preferRelativeResize="0"/>
          <p:nvPr/>
        </p:nvPicPr>
        <p:blipFill rotWithShape="1">
          <a:blip r:embed="rId5">
            <a:alphaModFix/>
          </a:blip>
          <a:srcRect b="0" l="11417" r="17443" t="0"/>
          <a:stretch/>
        </p:blipFill>
        <p:spPr>
          <a:xfrm>
            <a:off x="6069901" y="2576975"/>
            <a:ext cx="2945149" cy="16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Shape 13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2730" y="929248"/>
            <a:ext cx="3951194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Shape 13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275" y="1838142"/>
            <a:ext cx="1463900" cy="1811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Shape 13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04519" y="1945221"/>
            <a:ext cx="4052567" cy="79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Shape 138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11591" y="3035476"/>
            <a:ext cx="2509306" cy="9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Shape 138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3975" y="4012850"/>
            <a:ext cx="4466206" cy="6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Shape 1388"/>
          <p:cNvPicPr preferRelativeResize="0"/>
          <p:nvPr/>
        </p:nvPicPr>
        <p:blipFill rotWithShape="1">
          <a:blip r:embed="rId11">
            <a:alphaModFix/>
          </a:blip>
          <a:srcRect b="3680" l="0" r="0" t="12102"/>
          <a:stretch/>
        </p:blipFill>
        <p:spPr>
          <a:xfrm>
            <a:off x="832850" y="824911"/>
            <a:ext cx="2945150" cy="858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Shape 138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469391" y="4096174"/>
            <a:ext cx="3429583" cy="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ield-large@2x.png" id="1394" name="Shape 1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4151" y="745113"/>
            <a:ext cx="3500406" cy="38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Shape 1399"/>
          <p:cNvSpPr txBox="1"/>
          <p:nvPr>
            <p:ph type="ctrTitle"/>
          </p:nvPr>
        </p:nvSpPr>
        <p:spPr>
          <a:xfrm>
            <a:off x="685800" y="2857139"/>
            <a:ext cx="7772400" cy="85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  <p:sp>
        <p:nvSpPr>
          <p:cNvPr id="1400" name="Shape 1400"/>
          <p:cNvSpPr txBox="1"/>
          <p:nvPr>
            <p:ph idx="1" type="subTitle"/>
          </p:nvPr>
        </p:nvSpPr>
        <p:spPr>
          <a:xfrm>
            <a:off x="685800" y="3583224"/>
            <a:ext cx="7772400" cy="68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angular.cn</a:t>
            </a:r>
          </a:p>
        </p:txBody>
      </p:sp>
      <p:sp>
        <p:nvSpPr>
          <p:cNvPr id="1401" name="Shape 1401"/>
          <p:cNvSpPr/>
          <p:nvPr/>
        </p:nvSpPr>
        <p:spPr>
          <a:xfrm>
            <a:off x="1065300" y="4330800"/>
            <a:ext cx="12789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Stephen Fluin</a:t>
            </a:r>
          </a:p>
        </p:txBody>
      </p:sp>
      <p:pic>
        <p:nvPicPr>
          <p:cNvPr descr="stephen-face-1941x1683-2016-04.jpg" id="1402" name="Shape 1402"/>
          <p:cNvPicPr preferRelativeResize="0"/>
          <p:nvPr/>
        </p:nvPicPr>
        <p:blipFill rotWithShape="1">
          <a:blip r:embed="rId3">
            <a:alphaModFix/>
          </a:blip>
          <a:srcRect b="0" l="6650" r="6641" t="0"/>
          <a:stretch/>
        </p:blipFill>
        <p:spPr>
          <a:xfrm>
            <a:off x="289095" y="4295531"/>
            <a:ext cx="687900" cy="687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03" name="Shape 14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6424" y="4295525"/>
            <a:ext cx="687900" cy="687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04" name="Shape 1404"/>
          <p:cNvSpPr/>
          <p:nvPr/>
        </p:nvSpPr>
        <p:spPr>
          <a:xfrm>
            <a:off x="3422625" y="4330800"/>
            <a:ext cx="13839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Kara Erickson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Application Composition</a:t>
            </a:r>
          </a:p>
        </p:txBody>
      </p:sp>
      <p:pic>
        <p:nvPicPr>
          <p:cNvPr id="464" name="Shape 4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300" y="1686925"/>
            <a:ext cx="283845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Shape 465"/>
          <p:cNvSpPr txBox="1"/>
          <p:nvPr/>
        </p:nvSpPr>
        <p:spPr>
          <a:xfrm>
            <a:off x="912300" y="1256850"/>
            <a:ext cx="28386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45863"/>
                </a:solidFill>
              </a:rPr>
              <a:t>PRODUCT COMPONENT</a:t>
            </a:r>
          </a:p>
        </p:txBody>
      </p:sp>
      <p:grpSp>
        <p:nvGrpSpPr>
          <p:cNvPr id="466" name="Shape 466"/>
          <p:cNvGrpSpPr/>
          <p:nvPr/>
        </p:nvGrpSpPr>
        <p:grpSpPr>
          <a:xfrm>
            <a:off x="4099182" y="2893850"/>
            <a:ext cx="3407817" cy="1126350"/>
            <a:chOff x="4099182" y="2893850"/>
            <a:chExt cx="3407817" cy="1126350"/>
          </a:xfrm>
        </p:grpSpPr>
        <p:sp>
          <p:nvSpPr>
            <p:cNvPr id="467" name="Shape 467"/>
            <p:cNvSpPr/>
            <p:nvPr/>
          </p:nvSpPr>
          <p:spPr>
            <a:xfrm rot="10800000">
              <a:off x="4099182" y="3505850"/>
              <a:ext cx="318300" cy="2421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E91E6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468" name="Shape 4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58900" y="3505850"/>
              <a:ext cx="22860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Shape 46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68400" y="3296300"/>
              <a:ext cx="2667000" cy="723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" name="Shape 470"/>
            <p:cNvSpPr txBox="1"/>
            <p:nvPr/>
          </p:nvSpPr>
          <p:spPr>
            <a:xfrm>
              <a:off x="4668400" y="2893850"/>
              <a:ext cx="2838600" cy="6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E91E63"/>
                  </a:solidFill>
                </a:rPr>
                <a:t>BUTTON</a:t>
              </a:r>
              <a:r>
                <a:rPr lang="en">
                  <a:solidFill>
                    <a:srgbClr val="E91E63"/>
                  </a:solidFill>
                </a:rPr>
                <a:t> COMPONENT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Application Composition</a:t>
            </a:r>
          </a:p>
        </p:txBody>
      </p:sp>
      <p:grpSp>
        <p:nvGrpSpPr>
          <p:cNvPr id="476" name="Shape 476"/>
          <p:cNvGrpSpPr/>
          <p:nvPr/>
        </p:nvGrpSpPr>
        <p:grpSpPr>
          <a:xfrm>
            <a:off x="6042275" y="4451425"/>
            <a:ext cx="2611950" cy="409800"/>
            <a:chOff x="6042275" y="4451425"/>
            <a:chExt cx="2611950" cy="409800"/>
          </a:xfrm>
        </p:grpSpPr>
        <p:sp>
          <p:nvSpPr>
            <p:cNvPr id="477" name="Shape 477"/>
            <p:cNvSpPr/>
            <p:nvPr/>
          </p:nvSpPr>
          <p:spPr>
            <a:xfrm>
              <a:off x="6042275" y="4522075"/>
              <a:ext cx="375600" cy="2685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795DA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8" name="Shape 478"/>
            <p:cNvSpPr txBox="1"/>
            <p:nvPr/>
          </p:nvSpPr>
          <p:spPr>
            <a:xfrm>
              <a:off x="6479525" y="4451425"/>
              <a:ext cx="21747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795DA3"/>
                  </a:solidFill>
                </a:rPr>
                <a:t>APP COMPONENT</a:t>
              </a:r>
            </a:p>
          </p:txBody>
        </p:sp>
      </p:grpSp>
      <p:grpSp>
        <p:nvGrpSpPr>
          <p:cNvPr id="479" name="Shape 479"/>
          <p:cNvGrpSpPr/>
          <p:nvPr/>
        </p:nvGrpSpPr>
        <p:grpSpPr>
          <a:xfrm>
            <a:off x="6042275" y="3747799"/>
            <a:ext cx="2874150" cy="409800"/>
            <a:chOff x="6042275" y="3747799"/>
            <a:chExt cx="2874150" cy="409800"/>
          </a:xfrm>
        </p:grpSpPr>
        <p:sp>
          <p:nvSpPr>
            <p:cNvPr id="480" name="Shape 480"/>
            <p:cNvSpPr/>
            <p:nvPr/>
          </p:nvSpPr>
          <p:spPr>
            <a:xfrm>
              <a:off x="6042275" y="3818437"/>
              <a:ext cx="375600" cy="2685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E91E6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1" name="Shape 481"/>
            <p:cNvSpPr txBox="1"/>
            <p:nvPr/>
          </p:nvSpPr>
          <p:spPr>
            <a:xfrm>
              <a:off x="6479525" y="3747799"/>
              <a:ext cx="24369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E91E63"/>
                  </a:solidFill>
                </a:rPr>
                <a:t>PRODUCT COMPONENTS</a:t>
              </a:r>
            </a:p>
          </p:txBody>
        </p:sp>
      </p:grpSp>
      <p:grpSp>
        <p:nvGrpSpPr>
          <p:cNvPr id="482" name="Shape 482"/>
          <p:cNvGrpSpPr/>
          <p:nvPr/>
        </p:nvGrpSpPr>
        <p:grpSpPr>
          <a:xfrm>
            <a:off x="6042275" y="2148874"/>
            <a:ext cx="2874150" cy="409800"/>
            <a:chOff x="6042275" y="2148874"/>
            <a:chExt cx="2874150" cy="409800"/>
          </a:xfrm>
        </p:grpSpPr>
        <p:sp>
          <p:nvSpPr>
            <p:cNvPr id="483" name="Shape 483"/>
            <p:cNvSpPr/>
            <p:nvPr/>
          </p:nvSpPr>
          <p:spPr>
            <a:xfrm>
              <a:off x="6042275" y="2219512"/>
              <a:ext cx="375600" cy="2685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E91E6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4" name="Shape 484"/>
            <p:cNvSpPr txBox="1"/>
            <p:nvPr/>
          </p:nvSpPr>
          <p:spPr>
            <a:xfrm>
              <a:off x="6479525" y="2148874"/>
              <a:ext cx="24369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E91E63"/>
                  </a:solidFill>
                </a:rPr>
                <a:t>SALE COMPONENT</a:t>
              </a:r>
            </a:p>
          </p:txBody>
        </p:sp>
      </p:grpSp>
      <p:grpSp>
        <p:nvGrpSpPr>
          <p:cNvPr id="485" name="Shape 485"/>
          <p:cNvGrpSpPr/>
          <p:nvPr/>
        </p:nvGrpSpPr>
        <p:grpSpPr>
          <a:xfrm>
            <a:off x="6042275" y="1204786"/>
            <a:ext cx="2874150" cy="409800"/>
            <a:chOff x="6042275" y="1204786"/>
            <a:chExt cx="2874150" cy="409800"/>
          </a:xfrm>
        </p:grpSpPr>
        <p:sp>
          <p:nvSpPr>
            <p:cNvPr id="486" name="Shape 486"/>
            <p:cNvSpPr/>
            <p:nvPr/>
          </p:nvSpPr>
          <p:spPr>
            <a:xfrm>
              <a:off x="6042275" y="1275425"/>
              <a:ext cx="375600" cy="2685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E91E6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7" name="Shape 487"/>
            <p:cNvSpPr txBox="1"/>
            <p:nvPr/>
          </p:nvSpPr>
          <p:spPr>
            <a:xfrm>
              <a:off x="6479525" y="1204786"/>
              <a:ext cx="24369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E91E63"/>
                  </a:solidFill>
                </a:rPr>
                <a:t>NAV COMPONENT</a:t>
              </a:r>
            </a:p>
          </p:txBody>
        </p:sp>
      </p:grpSp>
      <p:grpSp>
        <p:nvGrpSpPr>
          <p:cNvPr id="488" name="Shape 488"/>
          <p:cNvGrpSpPr/>
          <p:nvPr/>
        </p:nvGrpSpPr>
        <p:grpSpPr>
          <a:xfrm>
            <a:off x="6042275" y="4110137"/>
            <a:ext cx="2874150" cy="409800"/>
            <a:chOff x="6042275" y="3726762"/>
            <a:chExt cx="2874150" cy="409800"/>
          </a:xfrm>
        </p:grpSpPr>
        <p:sp>
          <p:nvSpPr>
            <p:cNvPr id="489" name="Shape 489"/>
            <p:cNvSpPr/>
            <p:nvPr/>
          </p:nvSpPr>
          <p:spPr>
            <a:xfrm>
              <a:off x="6042275" y="3797400"/>
              <a:ext cx="375600" cy="2685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E91E6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0" name="Shape 490"/>
            <p:cNvSpPr txBox="1"/>
            <p:nvPr/>
          </p:nvSpPr>
          <p:spPr>
            <a:xfrm>
              <a:off x="6479525" y="3726762"/>
              <a:ext cx="24369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E91E63"/>
                  </a:solidFill>
                </a:rPr>
                <a:t>BUTTON</a:t>
              </a:r>
              <a:r>
                <a:rPr lang="en">
                  <a:solidFill>
                    <a:srgbClr val="E91E63"/>
                  </a:solidFill>
                </a:rPr>
                <a:t> COMPONENTS</a:t>
              </a:r>
            </a:p>
          </p:txBody>
        </p:sp>
      </p:grpSp>
      <p:pic>
        <p:nvPicPr>
          <p:cNvPr id="491" name="Shape 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226" y="840025"/>
            <a:ext cx="5248600" cy="4091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Shape 4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950" y="1282350"/>
            <a:ext cx="5105075" cy="34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Shape 4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800" y="1206800"/>
            <a:ext cx="5072226" cy="46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Shape 4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7875" y="1746700"/>
            <a:ext cx="4826324" cy="1214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Shape 495"/>
          <p:cNvGrpSpPr/>
          <p:nvPr/>
        </p:nvGrpSpPr>
        <p:grpSpPr>
          <a:xfrm>
            <a:off x="888190" y="3269625"/>
            <a:ext cx="4721233" cy="1393326"/>
            <a:chOff x="2161500" y="3269624"/>
            <a:chExt cx="4721233" cy="1393326"/>
          </a:xfrm>
        </p:grpSpPr>
        <p:pic>
          <p:nvPicPr>
            <p:cNvPr id="496" name="Shape 49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161500" y="3269625"/>
              <a:ext cx="1583649" cy="1393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Shape 49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48884" y="3269624"/>
              <a:ext cx="1583649" cy="1393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Shape 49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299084" y="3269624"/>
              <a:ext cx="1583649" cy="1393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9" name="Shape 4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9027" y="4220311"/>
            <a:ext cx="1313450" cy="25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Shape 5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94637" y="4220311"/>
            <a:ext cx="1313450" cy="25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Shape 5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9795" y="4220311"/>
            <a:ext cx="1313450" cy="25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type="title"/>
          </p:nvPr>
        </p:nvSpPr>
        <p:spPr>
          <a:xfrm>
            <a:off x="626400" y="-1643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Components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2869650" y="1266450"/>
            <a:ext cx="879000" cy="26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=</a:t>
            </a:r>
          </a:p>
        </p:txBody>
      </p:sp>
      <p:sp>
        <p:nvSpPr>
          <p:cNvPr id="508" name="Shape 508"/>
          <p:cNvSpPr/>
          <p:nvPr/>
        </p:nvSpPr>
        <p:spPr>
          <a:xfrm>
            <a:off x="3792300" y="2182345"/>
            <a:ext cx="1361400" cy="936900"/>
          </a:xfrm>
          <a:prstGeom prst="rect">
            <a:avLst/>
          </a:prstGeom>
          <a:solidFill>
            <a:srgbClr val="09BCD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HTML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&lt; &gt;</a:t>
            </a:r>
          </a:p>
        </p:txBody>
      </p:sp>
      <p:sp>
        <p:nvSpPr>
          <p:cNvPr id="509" name="Shape 509"/>
          <p:cNvSpPr txBox="1"/>
          <p:nvPr/>
        </p:nvSpPr>
        <p:spPr>
          <a:xfrm>
            <a:off x="6835537" y="2181412"/>
            <a:ext cx="320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</a:p>
        </p:txBody>
      </p:sp>
      <p:sp>
        <p:nvSpPr>
          <p:cNvPr id="510" name="Shape 510"/>
          <p:cNvSpPr/>
          <p:nvPr/>
        </p:nvSpPr>
        <p:spPr>
          <a:xfrm>
            <a:off x="7156194" y="2181412"/>
            <a:ext cx="1361400" cy="936900"/>
          </a:xfrm>
          <a:prstGeom prst="rect">
            <a:avLst/>
          </a:prstGeom>
          <a:solidFill>
            <a:srgbClr val="09BCD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{ }</a:t>
            </a:r>
          </a:p>
        </p:txBody>
      </p:sp>
      <p:sp>
        <p:nvSpPr>
          <p:cNvPr id="511" name="Shape 511"/>
          <p:cNvSpPr/>
          <p:nvPr/>
        </p:nvSpPr>
        <p:spPr>
          <a:xfrm>
            <a:off x="5474247" y="2181412"/>
            <a:ext cx="1361399" cy="936900"/>
          </a:xfrm>
          <a:prstGeom prst="rect">
            <a:avLst/>
          </a:prstGeom>
          <a:solidFill>
            <a:srgbClr val="09BCD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[ ]</a:t>
            </a:r>
          </a:p>
        </p:txBody>
      </p:sp>
      <p:sp>
        <p:nvSpPr>
          <p:cNvPr id="512" name="Shape 512"/>
          <p:cNvSpPr txBox="1"/>
          <p:nvPr/>
        </p:nvSpPr>
        <p:spPr>
          <a:xfrm>
            <a:off x="5153581" y="2181412"/>
            <a:ext cx="3306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536E7A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</a:p>
        </p:txBody>
      </p:sp>
      <p:pic>
        <p:nvPicPr>
          <p:cNvPr id="513" name="Shape 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75" y="1423600"/>
            <a:ext cx="2582575" cy="24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/>
        </p:nvSpPr>
        <p:spPr>
          <a:xfrm>
            <a:off x="3601475" y="1396365"/>
            <a:ext cx="5352900" cy="3349800"/>
          </a:xfrm>
          <a:prstGeom prst="roundRect">
            <a:avLst>
              <a:gd fmla="val 3945" name="adj"/>
            </a:avLst>
          </a:prstGeom>
          <a:solidFill>
            <a:srgbClr val="1878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app/hero-list.component.html</a:t>
            </a:r>
          </a:p>
        </p:txBody>
      </p:sp>
      <p:sp>
        <p:nvSpPr>
          <p:cNvPr id="519" name="Shape 519"/>
          <p:cNvSpPr/>
          <p:nvPr/>
        </p:nvSpPr>
        <p:spPr>
          <a:xfrm>
            <a:off x="3631875" y="1801240"/>
            <a:ext cx="5290800" cy="2913300"/>
          </a:xfrm>
          <a:prstGeom prst="roundRect">
            <a:avLst>
              <a:gd fmla="val 325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00">
                <a:solidFill>
                  <a:srgbClr val="63A35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&gt;Hero List&lt;/</a:t>
            </a:r>
            <a:r>
              <a:rPr lang="en" sz="1000">
                <a:solidFill>
                  <a:srgbClr val="63A35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00">
                <a:solidFill>
                  <a:srgbClr val="63A35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" sz="1000">
                <a:solidFill>
                  <a:srgbClr val="63A35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&gt;Pick a hero from the list&lt;/</a:t>
            </a:r>
            <a:r>
              <a:rPr lang="en" sz="1000">
                <a:solidFill>
                  <a:srgbClr val="63A35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" sz="1000">
                <a:solidFill>
                  <a:srgbClr val="63A35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00">
                <a:solidFill>
                  <a:srgbClr val="63A35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" sz="1000">
                <a:solidFill>
                  <a:srgbClr val="63A35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</a:t>
            </a:r>
            <a:r>
              <a:rPr lang="en" sz="10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ngFor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"let hero of heroes"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click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)=</a:t>
            </a:r>
            <a:r>
              <a:rPr lang="en" sz="100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"selectHero(hero)"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{{hero.name}}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&lt;/</a:t>
            </a:r>
            <a:r>
              <a:rPr lang="en" sz="1000">
                <a:solidFill>
                  <a:srgbClr val="63A35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000">
                <a:solidFill>
                  <a:srgbClr val="63A35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00">
                <a:solidFill>
                  <a:srgbClr val="63A35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hero-detail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</a:t>
            </a:r>
            <a:r>
              <a:rPr lang="en" sz="10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ngIf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"selectedHero"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" sz="10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hero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]=</a:t>
            </a:r>
            <a:r>
              <a:rPr lang="en" sz="100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"selectedHero&gt;&lt;/</a:t>
            </a:r>
            <a:r>
              <a:rPr lang="en" sz="1000">
                <a:solidFill>
                  <a:srgbClr val="63A35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hero-detail</a:t>
            </a:r>
            <a:r>
              <a:rPr lang="en" sz="100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</a:p>
        </p:txBody>
      </p:sp>
      <p:sp>
        <p:nvSpPr>
          <p:cNvPr id="520" name="Shape 520"/>
          <p:cNvSpPr/>
          <p:nvPr/>
        </p:nvSpPr>
        <p:spPr>
          <a:xfrm>
            <a:off x="5675" y="744900"/>
            <a:ext cx="3376800" cy="4398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1" name="Shape 521"/>
          <p:cNvSpPr txBox="1"/>
          <p:nvPr>
            <p:ph type="title"/>
          </p:nvPr>
        </p:nvSpPr>
        <p:spPr>
          <a:xfrm>
            <a:off x="599225" y="-122400"/>
            <a:ext cx="7891200" cy="79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Templates</a:t>
            </a:r>
          </a:p>
        </p:txBody>
      </p:sp>
      <p:grpSp>
        <p:nvGrpSpPr>
          <p:cNvPr id="522" name="Shape 522"/>
          <p:cNvGrpSpPr/>
          <p:nvPr/>
        </p:nvGrpSpPr>
        <p:grpSpPr>
          <a:xfrm>
            <a:off x="488837" y="1170725"/>
            <a:ext cx="2893537" cy="524400"/>
            <a:chOff x="145687" y="746800"/>
            <a:chExt cx="2893537" cy="524400"/>
          </a:xfrm>
        </p:grpSpPr>
        <p:sp>
          <p:nvSpPr>
            <p:cNvPr id="523" name="Shape 523"/>
            <p:cNvSpPr txBox="1"/>
            <p:nvPr/>
          </p:nvSpPr>
          <p:spPr>
            <a:xfrm>
              <a:off x="406425" y="746800"/>
              <a:ext cx="26328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solidFill>
                    <a:srgbClr val="536E7A"/>
                  </a:solidFill>
                  <a:latin typeface="Roboto"/>
                  <a:ea typeface="Roboto"/>
                  <a:cs typeface="Roboto"/>
                  <a:sym typeface="Roboto"/>
                </a:rPr>
                <a:t>HTML</a:t>
              </a:r>
            </a:p>
          </p:txBody>
        </p:sp>
        <p:pic>
          <p:nvPicPr>
            <p:cNvPr id="524" name="Shape 5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5687" y="894700"/>
              <a:ext cx="209550" cy="2286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5" name="Shape 525"/>
          <p:cNvSpPr txBox="1"/>
          <p:nvPr/>
        </p:nvSpPr>
        <p:spPr>
          <a:xfrm>
            <a:off x="3601475" y="786000"/>
            <a:ext cx="5352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Standard HTML</a:t>
            </a:r>
          </a:p>
        </p:txBody>
      </p:sp>
      <p:sp>
        <p:nvSpPr>
          <p:cNvPr id="526" name="Shape 526">
            <a:hlinkClick r:id="rId4"/>
          </p:cNvPr>
          <p:cNvSpPr txBox="1"/>
          <p:nvPr/>
        </p:nvSpPr>
        <p:spPr>
          <a:xfrm>
            <a:off x="3794175" y="4788475"/>
            <a:ext cx="44454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i="1" lang="en" sz="900" u="sng">
                <a:solidFill>
                  <a:srgbClr val="1878CC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Angular 2 Templates:  Will It Parse?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